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Radley" charset="1" panose="00000500000000000000"/>
      <p:regular r:id="rId23"/>
    </p:embeddedFont>
    <p:embeddedFont>
      <p:font typeface="Carlito" charset="1" panose="020F0502020204030204"/>
      <p:regular r:id="rId24"/>
    </p:embeddedFont>
    <p:embeddedFont>
      <p:font typeface="Radley Italics" charset="1" panose="00000500000000000000"/>
      <p:regular r:id="rId25"/>
    </p:embeddedFont>
    <p:embeddedFont>
      <p:font typeface="Carlito Bold" charset="1" panose="020F0502020204030204"/>
      <p:regular r:id="rId26"/>
    </p:embeddedFont>
    <p:embeddedFont>
      <p:font typeface="Open Sans Italics" charset="1" panose="020B0606030504020204"/>
      <p:regular r:id="rId27"/>
    </p:embeddedFont>
    <p:embeddedFont>
      <p:font typeface="Carlito Bold Italics" charset="1" panose="020F0502020204030204"/>
      <p:regular r:id="rId28"/>
    </p:embeddedFont>
    <p:embeddedFont>
      <p:font typeface="Carlito Italics" charset="1" panose="020F050202020403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E4D26"/>
        </a:solidFill>
      </p:bgPr>
    </p:bg>
    <p:spTree>
      <p:nvGrpSpPr>
        <p:cNvPr id="1" name=""/>
        <p:cNvGrpSpPr/>
        <p:nvPr/>
      </p:nvGrpSpPr>
      <p:grpSpPr>
        <a:xfrm>
          <a:off x="0" y="0"/>
          <a:ext cx="0" cy="0"/>
          <a:chOff x="0" y="0"/>
          <a:chExt cx="0" cy="0"/>
        </a:xfrm>
      </p:grpSpPr>
      <p:grpSp>
        <p:nvGrpSpPr>
          <p:cNvPr name="Group 2" id="2"/>
          <p:cNvGrpSpPr/>
          <p:nvPr/>
        </p:nvGrpSpPr>
        <p:grpSpPr>
          <a:xfrm rot="0">
            <a:off x="666750" y="877604"/>
            <a:ext cx="11301259" cy="2172955"/>
            <a:chOff x="0" y="0"/>
            <a:chExt cx="15068345" cy="2897274"/>
          </a:xfrm>
        </p:grpSpPr>
        <p:sp>
          <p:nvSpPr>
            <p:cNvPr name="AutoShape 3" id="3"/>
            <p:cNvSpPr/>
            <p:nvPr/>
          </p:nvSpPr>
          <p:spPr>
            <a:xfrm>
              <a:off x="0" y="2884574"/>
              <a:ext cx="15068345" cy="0"/>
            </a:xfrm>
            <a:prstGeom prst="line">
              <a:avLst/>
            </a:prstGeom>
            <a:ln cap="flat" w="25400">
              <a:solidFill>
                <a:srgbClr val="D9EDC1"/>
              </a:solidFill>
              <a:prstDash val="solid"/>
              <a:headEnd type="none" len="sm" w="sm"/>
              <a:tailEnd type="none" len="sm" w="sm"/>
            </a:ln>
          </p:spPr>
        </p:sp>
        <p:sp>
          <p:nvSpPr>
            <p:cNvPr name="TextBox 4" id="4"/>
            <p:cNvSpPr txBox="true"/>
            <p:nvPr/>
          </p:nvSpPr>
          <p:spPr>
            <a:xfrm rot="0">
              <a:off x="0" y="266700"/>
              <a:ext cx="15068345" cy="2630574"/>
            </a:xfrm>
            <a:prstGeom prst="rect">
              <a:avLst/>
            </a:prstGeom>
          </p:spPr>
          <p:txBody>
            <a:bodyPr anchor="t" rtlCol="false" tIns="0" lIns="0" bIns="0" rIns="0">
              <a:spAutoFit/>
            </a:bodyPr>
            <a:lstStyle/>
            <a:p>
              <a:pPr algn="ctr" marL="0" indent="0" lvl="0">
                <a:lnSpc>
                  <a:spcPts val="14299"/>
                </a:lnSpc>
              </a:pPr>
              <a:r>
                <a:rPr lang="en-US" sz="14299" spc="-285">
                  <a:solidFill>
                    <a:srgbClr val="D9EDC1"/>
                  </a:solidFill>
                  <a:latin typeface="Radley"/>
                  <a:ea typeface="Radley"/>
                  <a:cs typeface="Radley"/>
                  <a:sym typeface="Radley"/>
                </a:rPr>
                <a:t>El pan es vida</a:t>
              </a:r>
            </a:p>
          </p:txBody>
        </p:sp>
      </p:grpSp>
      <p:sp>
        <p:nvSpPr>
          <p:cNvPr name="Freeform 5" id="5"/>
          <p:cNvSpPr/>
          <p:nvPr/>
        </p:nvSpPr>
        <p:spPr>
          <a:xfrm flipH="false" flipV="false" rot="0">
            <a:off x="666750" y="3269438"/>
            <a:ext cx="16954500" cy="6102680"/>
          </a:xfrm>
          <a:custGeom>
            <a:avLst/>
            <a:gdLst/>
            <a:ahLst/>
            <a:cxnLst/>
            <a:rect r="r" b="b" t="t" l="l"/>
            <a:pathLst>
              <a:path h="6102680" w="16954500">
                <a:moveTo>
                  <a:pt x="0" y="0"/>
                </a:moveTo>
                <a:lnTo>
                  <a:pt x="16954500" y="0"/>
                </a:lnTo>
                <a:lnTo>
                  <a:pt x="16954500" y="6102680"/>
                </a:lnTo>
                <a:lnTo>
                  <a:pt x="0" y="6102680"/>
                </a:lnTo>
                <a:lnTo>
                  <a:pt x="0" y="0"/>
                </a:lnTo>
                <a:close/>
              </a:path>
            </a:pathLst>
          </a:custGeom>
          <a:blipFill>
            <a:blip r:embed="rId2"/>
            <a:stretch>
              <a:fillRect l="0" t="-25011" r="0" b="-25011"/>
            </a:stretch>
          </a:blipFill>
        </p:spPr>
      </p:sp>
      <p:grpSp>
        <p:nvGrpSpPr>
          <p:cNvPr name="Group 6" id="6"/>
          <p:cNvGrpSpPr/>
          <p:nvPr/>
        </p:nvGrpSpPr>
        <p:grpSpPr>
          <a:xfrm rot="0">
            <a:off x="8134177" y="4759388"/>
            <a:ext cx="8705999" cy="2523470"/>
            <a:chOff x="0" y="0"/>
            <a:chExt cx="2292938" cy="664618"/>
          </a:xfrm>
        </p:grpSpPr>
        <p:sp>
          <p:nvSpPr>
            <p:cNvPr name="Freeform 7" id="7"/>
            <p:cNvSpPr/>
            <p:nvPr/>
          </p:nvSpPr>
          <p:spPr>
            <a:xfrm flipH="false" flipV="false" rot="0">
              <a:off x="0" y="0"/>
              <a:ext cx="2292938" cy="664618"/>
            </a:xfrm>
            <a:custGeom>
              <a:avLst/>
              <a:gdLst/>
              <a:ahLst/>
              <a:cxnLst/>
              <a:rect r="r" b="b" t="t" l="l"/>
              <a:pathLst>
                <a:path h="664618" w="2292938">
                  <a:moveTo>
                    <a:pt x="45352" y="0"/>
                  </a:moveTo>
                  <a:lnTo>
                    <a:pt x="2247586" y="0"/>
                  </a:lnTo>
                  <a:cubicBezTo>
                    <a:pt x="2272633" y="0"/>
                    <a:pt x="2292938" y="20305"/>
                    <a:pt x="2292938" y="45352"/>
                  </a:cubicBezTo>
                  <a:lnTo>
                    <a:pt x="2292938" y="619265"/>
                  </a:lnTo>
                  <a:cubicBezTo>
                    <a:pt x="2292938" y="631294"/>
                    <a:pt x="2288160" y="642829"/>
                    <a:pt x="2279655" y="651334"/>
                  </a:cubicBezTo>
                  <a:cubicBezTo>
                    <a:pt x="2271150" y="659840"/>
                    <a:pt x="2259614" y="664618"/>
                    <a:pt x="2247586" y="664618"/>
                  </a:cubicBezTo>
                  <a:lnTo>
                    <a:pt x="45352" y="664618"/>
                  </a:lnTo>
                  <a:cubicBezTo>
                    <a:pt x="33324" y="664618"/>
                    <a:pt x="21789" y="659840"/>
                    <a:pt x="13283" y="651334"/>
                  </a:cubicBezTo>
                  <a:cubicBezTo>
                    <a:pt x="4778" y="642829"/>
                    <a:pt x="0" y="631294"/>
                    <a:pt x="0" y="619265"/>
                  </a:cubicBezTo>
                  <a:lnTo>
                    <a:pt x="0" y="45352"/>
                  </a:lnTo>
                  <a:cubicBezTo>
                    <a:pt x="0" y="33324"/>
                    <a:pt x="4778" y="21789"/>
                    <a:pt x="13283" y="13283"/>
                  </a:cubicBezTo>
                  <a:cubicBezTo>
                    <a:pt x="21789" y="4778"/>
                    <a:pt x="33324" y="0"/>
                    <a:pt x="45352" y="0"/>
                  </a:cubicBezTo>
                  <a:close/>
                </a:path>
              </a:pathLst>
            </a:custGeom>
            <a:solidFill>
              <a:srgbClr val="2E4D26">
                <a:alpha val="71765"/>
              </a:srgbClr>
            </a:solidFill>
          </p:spPr>
        </p:sp>
        <p:sp>
          <p:nvSpPr>
            <p:cNvPr name="TextBox 8" id="8"/>
            <p:cNvSpPr txBox="true"/>
            <p:nvPr/>
          </p:nvSpPr>
          <p:spPr>
            <a:xfrm>
              <a:off x="0" y="-38100"/>
              <a:ext cx="2292938" cy="7027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8769637" y="5173396"/>
            <a:ext cx="7435079" cy="1600206"/>
          </a:xfrm>
          <a:prstGeom prst="rect">
            <a:avLst/>
          </a:prstGeom>
        </p:spPr>
        <p:txBody>
          <a:bodyPr anchor="t" rtlCol="false" tIns="0" lIns="0" bIns="0" rIns="0">
            <a:spAutoFit/>
          </a:bodyPr>
          <a:lstStyle/>
          <a:p>
            <a:pPr algn="just" marL="0" indent="0" lvl="0">
              <a:lnSpc>
                <a:spcPts val="3149"/>
              </a:lnSpc>
              <a:spcBef>
                <a:spcPct val="0"/>
              </a:spcBef>
            </a:pPr>
            <a:r>
              <a:rPr lang="en-US" sz="2249" spc="299">
                <a:solidFill>
                  <a:srgbClr val="FFFFFF"/>
                </a:solidFill>
                <a:latin typeface="Carlito"/>
                <a:ea typeface="Carlito"/>
                <a:cs typeface="Carlito"/>
                <a:sym typeface="Carlito"/>
              </a:rPr>
              <a:t>MÁ</a:t>
            </a:r>
            <a:r>
              <a:rPr lang="en-US" sz="2249" spc="299">
                <a:solidFill>
                  <a:srgbClr val="FFFFFF"/>
                </a:solidFill>
                <a:latin typeface="Carlito"/>
                <a:ea typeface="Carlito"/>
                <a:cs typeface="Carlito"/>
                <a:sym typeface="Carlito"/>
              </a:rPr>
              <a:t>S QUE UN SIMPLE ALIMENTO, EL PAN, EN TODAS SUS FORMAS Y VARIEDADES, TIENE UN SIGNIFICADO SAGRADO Y SIMBÓLICO EN LAS RELIGIONES Y CULTURAS DE TODO EL MUNDO.</a:t>
            </a:r>
          </a:p>
        </p:txBody>
      </p:sp>
      <p:sp>
        <p:nvSpPr>
          <p:cNvPr name="TextBox 10" id="10"/>
          <p:cNvSpPr txBox="true"/>
          <p:nvPr/>
        </p:nvSpPr>
        <p:spPr>
          <a:xfrm rot="0">
            <a:off x="666750" y="9638622"/>
            <a:ext cx="4010025" cy="296545"/>
          </a:xfrm>
          <a:prstGeom prst="rect">
            <a:avLst/>
          </a:prstGeom>
        </p:spPr>
        <p:txBody>
          <a:bodyPr anchor="t" rtlCol="false" tIns="0" lIns="0" bIns="0" rIns="0">
            <a:spAutoFit/>
          </a:bodyPr>
          <a:lstStyle/>
          <a:p>
            <a:pPr algn="l" marL="0" indent="0" lvl="0">
              <a:lnSpc>
                <a:spcPts val="2299"/>
              </a:lnSpc>
            </a:pPr>
            <a:r>
              <a:rPr lang="en-US" sz="2299" i="true">
                <a:solidFill>
                  <a:srgbClr val="A3C37A"/>
                </a:solidFill>
                <a:latin typeface="Radley Italics"/>
                <a:ea typeface="Radley Italics"/>
                <a:cs typeface="Radley Italics"/>
                <a:sym typeface="Radley Italics"/>
              </a:rPr>
              <a:t>Proyecto EDA - Bootcamp VIT.25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3C37A"/>
        </a:solidFill>
      </p:bgPr>
    </p:bg>
    <p:spTree>
      <p:nvGrpSpPr>
        <p:cNvPr id="1" name=""/>
        <p:cNvGrpSpPr/>
        <p:nvPr/>
      </p:nvGrpSpPr>
      <p:grpSpPr>
        <a:xfrm>
          <a:off x="0" y="0"/>
          <a:ext cx="0" cy="0"/>
          <a:chOff x="0" y="0"/>
          <a:chExt cx="0" cy="0"/>
        </a:xfrm>
      </p:grpSpPr>
      <p:sp>
        <p:nvSpPr>
          <p:cNvPr name="AutoShape 2" id="2"/>
          <p:cNvSpPr/>
          <p:nvPr/>
        </p:nvSpPr>
        <p:spPr>
          <a:xfrm>
            <a:off x="7058084" y="213887"/>
            <a:ext cx="0" cy="8953500"/>
          </a:xfrm>
          <a:prstGeom prst="line">
            <a:avLst/>
          </a:prstGeom>
          <a:ln cap="flat" w="19050">
            <a:solidFill>
              <a:srgbClr val="2E4D26"/>
            </a:solidFill>
            <a:prstDash val="solid"/>
            <a:headEnd type="none" len="sm" w="sm"/>
            <a:tailEnd type="none" len="sm" w="sm"/>
          </a:ln>
        </p:spPr>
      </p:sp>
      <p:grpSp>
        <p:nvGrpSpPr>
          <p:cNvPr name="Group 3" id="3"/>
          <p:cNvGrpSpPr/>
          <p:nvPr/>
        </p:nvGrpSpPr>
        <p:grpSpPr>
          <a:xfrm rot="0">
            <a:off x="3262222" y="1818919"/>
            <a:ext cx="622349" cy="54455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2E4D26"/>
            </a:solidFill>
          </p:spPr>
        </p:sp>
        <p:sp>
          <p:nvSpPr>
            <p:cNvPr name="TextBox 5" id="5"/>
            <p:cNvSpPr txBox="true"/>
            <p:nvPr/>
          </p:nvSpPr>
          <p:spPr>
            <a:xfrm>
              <a:off x="127000" y="-44450"/>
              <a:ext cx="558800" cy="425450"/>
            </a:xfrm>
            <a:prstGeom prst="rect">
              <a:avLst/>
            </a:prstGeom>
          </p:spPr>
          <p:txBody>
            <a:bodyPr anchor="ctr" rtlCol="false" tIns="50800" lIns="50800" bIns="50800" rIns="50800"/>
            <a:lstStyle/>
            <a:p>
              <a:pPr algn="ctr">
                <a:lnSpc>
                  <a:spcPts val="3000"/>
                </a:lnSpc>
              </a:pPr>
            </a:p>
          </p:txBody>
        </p:sp>
      </p:grpSp>
      <p:sp>
        <p:nvSpPr>
          <p:cNvPr name="Freeform 6" id="6"/>
          <p:cNvSpPr/>
          <p:nvPr/>
        </p:nvSpPr>
        <p:spPr>
          <a:xfrm flipH="false" flipV="false" rot="0">
            <a:off x="7534334" y="687516"/>
            <a:ext cx="4183849" cy="3106508"/>
          </a:xfrm>
          <a:custGeom>
            <a:avLst/>
            <a:gdLst/>
            <a:ahLst/>
            <a:cxnLst/>
            <a:rect r="r" b="b" t="t" l="l"/>
            <a:pathLst>
              <a:path h="3106508" w="4183849">
                <a:moveTo>
                  <a:pt x="0" y="0"/>
                </a:moveTo>
                <a:lnTo>
                  <a:pt x="4183849" y="0"/>
                </a:lnTo>
                <a:lnTo>
                  <a:pt x="4183849" y="3106507"/>
                </a:lnTo>
                <a:lnTo>
                  <a:pt x="0" y="3106507"/>
                </a:lnTo>
                <a:lnTo>
                  <a:pt x="0" y="0"/>
                </a:lnTo>
                <a:close/>
              </a:path>
            </a:pathLst>
          </a:custGeom>
          <a:blipFill>
            <a:blip r:embed="rId2"/>
            <a:stretch>
              <a:fillRect l="0" t="0" r="0" b="0"/>
            </a:stretch>
          </a:blipFill>
        </p:spPr>
      </p:sp>
      <p:sp>
        <p:nvSpPr>
          <p:cNvPr name="Freeform 7" id="7"/>
          <p:cNvSpPr/>
          <p:nvPr/>
        </p:nvSpPr>
        <p:spPr>
          <a:xfrm flipH="false" flipV="false" rot="0">
            <a:off x="7534334" y="4135208"/>
            <a:ext cx="10060280" cy="5357099"/>
          </a:xfrm>
          <a:custGeom>
            <a:avLst/>
            <a:gdLst/>
            <a:ahLst/>
            <a:cxnLst/>
            <a:rect r="r" b="b" t="t" l="l"/>
            <a:pathLst>
              <a:path h="5357099" w="10060280">
                <a:moveTo>
                  <a:pt x="0" y="0"/>
                </a:moveTo>
                <a:lnTo>
                  <a:pt x="10060280" y="0"/>
                </a:lnTo>
                <a:lnTo>
                  <a:pt x="10060280" y="5357099"/>
                </a:lnTo>
                <a:lnTo>
                  <a:pt x="0" y="5357099"/>
                </a:lnTo>
                <a:lnTo>
                  <a:pt x="0" y="0"/>
                </a:lnTo>
                <a:close/>
              </a:path>
            </a:pathLst>
          </a:custGeom>
          <a:blipFill>
            <a:blip r:embed="rId3"/>
            <a:stretch>
              <a:fillRect l="0" t="0" r="0" b="0"/>
            </a:stretch>
          </a:blipFill>
        </p:spPr>
      </p:sp>
      <p:sp>
        <p:nvSpPr>
          <p:cNvPr name="TextBox 8" id="8"/>
          <p:cNvSpPr txBox="true"/>
          <p:nvPr/>
        </p:nvSpPr>
        <p:spPr>
          <a:xfrm rot="0">
            <a:off x="717526" y="2659190"/>
            <a:ext cx="5639775" cy="920750"/>
          </a:xfrm>
          <a:prstGeom prst="rect">
            <a:avLst/>
          </a:prstGeom>
        </p:spPr>
        <p:txBody>
          <a:bodyPr anchor="t" rtlCol="false" tIns="0" lIns="0" bIns="0" rIns="0">
            <a:spAutoFit/>
          </a:bodyPr>
          <a:lstStyle/>
          <a:p>
            <a:pPr algn="l" marL="0" indent="0" lvl="0">
              <a:lnSpc>
                <a:spcPts val="6999"/>
              </a:lnSpc>
            </a:pPr>
            <a:r>
              <a:rPr lang="en-US" sz="6999">
                <a:solidFill>
                  <a:srgbClr val="D9EDC1"/>
                </a:solidFill>
                <a:latin typeface="Radley"/>
                <a:ea typeface="Radley"/>
                <a:cs typeface="Radley"/>
                <a:sym typeface="Radley"/>
              </a:rPr>
              <a:t>Hipótesis III</a:t>
            </a:r>
          </a:p>
        </p:txBody>
      </p:sp>
      <p:sp>
        <p:nvSpPr>
          <p:cNvPr name="TextBox 9" id="9"/>
          <p:cNvSpPr txBox="true"/>
          <p:nvPr/>
        </p:nvSpPr>
        <p:spPr>
          <a:xfrm rot="0">
            <a:off x="719280" y="3754649"/>
            <a:ext cx="5709987" cy="2822259"/>
          </a:xfrm>
          <a:prstGeom prst="rect">
            <a:avLst/>
          </a:prstGeom>
        </p:spPr>
        <p:txBody>
          <a:bodyPr anchor="t" rtlCol="false" tIns="0" lIns="0" bIns="0" rIns="0">
            <a:spAutoFit/>
          </a:bodyPr>
          <a:lstStyle/>
          <a:p>
            <a:pPr algn="just">
              <a:lnSpc>
                <a:spcPts val="5512"/>
              </a:lnSpc>
              <a:spcBef>
                <a:spcPct val="0"/>
              </a:spcBef>
            </a:pPr>
            <a:r>
              <a:rPr lang="en-US" b="true" sz="3674" spc="-73">
                <a:solidFill>
                  <a:srgbClr val="2E4D26"/>
                </a:solidFill>
                <a:latin typeface="Carlito Bold"/>
                <a:ea typeface="Carlito Bold"/>
                <a:cs typeface="Carlito Bold"/>
                <a:sym typeface="Carlito Bold"/>
              </a:rPr>
              <a:t>¿El coste de las importaciones se ha visto incrementado en el período coincidente con la invasión de Rusia a Ucrania?</a:t>
            </a:r>
          </a:p>
        </p:txBody>
      </p:sp>
      <p:sp>
        <p:nvSpPr>
          <p:cNvPr name="TextBox 10" id="10"/>
          <p:cNvSpPr txBox="true"/>
          <p:nvPr/>
        </p:nvSpPr>
        <p:spPr>
          <a:xfrm rot="0">
            <a:off x="12024642" y="618769"/>
            <a:ext cx="5569971" cy="2305050"/>
          </a:xfrm>
          <a:prstGeom prst="rect">
            <a:avLst/>
          </a:prstGeom>
        </p:spPr>
        <p:txBody>
          <a:bodyPr anchor="t" rtlCol="false" tIns="0" lIns="0" bIns="0" rIns="0">
            <a:spAutoFit/>
          </a:bodyPr>
          <a:lstStyle/>
          <a:p>
            <a:pPr algn="just">
              <a:lnSpc>
                <a:spcPts val="3000"/>
              </a:lnSpc>
            </a:pPr>
            <a:r>
              <a:rPr lang="en-US" b="true" sz="2000" i="true" spc="-40">
                <a:solidFill>
                  <a:srgbClr val="2E4D26"/>
                </a:solidFill>
                <a:latin typeface="Carlito Bold Italics"/>
                <a:ea typeface="Carlito Bold Italics"/>
                <a:cs typeface="Carlito Bold Italics"/>
                <a:sym typeface="Carlito Bold Italics"/>
              </a:rPr>
              <a:t>Observaciones: </a:t>
            </a:r>
          </a:p>
          <a:p>
            <a:pPr algn="just">
              <a:lnSpc>
                <a:spcPts val="3000"/>
              </a:lnSpc>
            </a:pPr>
            <a:r>
              <a:rPr lang="en-US" b="true" sz="2000" i="true" spc="-40">
                <a:solidFill>
                  <a:srgbClr val="2E4D26"/>
                </a:solidFill>
                <a:latin typeface="Carlito Bold Italics"/>
                <a:ea typeface="Carlito Bold Italics"/>
                <a:cs typeface="Carlito Bold Italics"/>
                <a:sym typeface="Carlito Bold Italics"/>
              </a:rPr>
              <a:t>Podemos observar que el precio de la tonelada está disminuyendo desde el inicio de la invasión. </a:t>
            </a:r>
          </a:p>
          <a:p>
            <a:pPr algn="just" marL="0" indent="0" lvl="0">
              <a:lnSpc>
                <a:spcPts val="3000"/>
              </a:lnSpc>
              <a:spcBef>
                <a:spcPct val="0"/>
              </a:spcBef>
            </a:pPr>
            <a:r>
              <a:rPr lang="en-US" b="true" sz="2000" i="true" spc="-40">
                <a:solidFill>
                  <a:srgbClr val="2E4D26"/>
                </a:solidFill>
                <a:latin typeface="Carlito Bold Italics"/>
                <a:ea typeface="Carlito Bold Italics"/>
                <a:cs typeface="Carlito Bold Italics"/>
                <a:sym typeface="Carlito Bold Italics"/>
              </a:rPr>
              <a:t>Por lo tanto, el incremento del importe del pan no está directamente relacionado con la invasión de Ucrania.</a:t>
            </a:r>
          </a:p>
          <a:p>
            <a:pPr algn="just" marL="0" indent="0" lvl="0">
              <a:lnSpc>
                <a:spcPts val="3000"/>
              </a:lnSpc>
              <a:spcBef>
                <a:spcPct val="0"/>
              </a:spcBef>
            </a:pPr>
          </a:p>
        </p:txBody>
      </p:sp>
      <p:sp>
        <p:nvSpPr>
          <p:cNvPr name="TextBox 11" id="11"/>
          <p:cNvSpPr txBox="true"/>
          <p:nvPr/>
        </p:nvSpPr>
        <p:spPr>
          <a:xfrm rot="0">
            <a:off x="763622" y="383360"/>
            <a:ext cx="5709987" cy="1312855"/>
          </a:xfrm>
          <a:prstGeom prst="rect">
            <a:avLst/>
          </a:prstGeom>
        </p:spPr>
        <p:txBody>
          <a:bodyPr anchor="t" rtlCol="false" tIns="0" lIns="0" bIns="0" rIns="0">
            <a:spAutoFit/>
          </a:bodyPr>
          <a:lstStyle/>
          <a:p>
            <a:pPr algn="l" marL="0" indent="0" lvl="0">
              <a:lnSpc>
                <a:spcPts val="3437"/>
              </a:lnSpc>
              <a:spcBef>
                <a:spcPct val="0"/>
              </a:spcBef>
            </a:pPr>
            <a:r>
              <a:rPr lang="en-US" b="true" sz="2291" spc="-45">
                <a:solidFill>
                  <a:srgbClr val="2E4D26"/>
                </a:solidFill>
                <a:latin typeface="Carlito Bold"/>
                <a:ea typeface="Carlito Bold"/>
                <a:cs typeface="Carlito Bold"/>
                <a:sym typeface="Carlito Bold"/>
              </a:rPr>
              <a:t>La capacidad exportadora de Ucrania parece no haberse visto afectada por la invasión ya que las importaciones a ESP han aumentado. Entonces...</a:t>
            </a:r>
          </a:p>
        </p:txBody>
      </p:sp>
      <p:sp>
        <p:nvSpPr>
          <p:cNvPr name="TextBox 12" id="12"/>
          <p:cNvSpPr txBox="true"/>
          <p:nvPr/>
        </p:nvSpPr>
        <p:spPr>
          <a:xfrm rot="0">
            <a:off x="719280" y="6834083"/>
            <a:ext cx="5709987" cy="1924050"/>
          </a:xfrm>
          <a:prstGeom prst="rect">
            <a:avLst/>
          </a:prstGeom>
        </p:spPr>
        <p:txBody>
          <a:bodyPr anchor="t" rtlCol="false" tIns="0" lIns="0" bIns="0" rIns="0">
            <a:spAutoFit/>
          </a:bodyPr>
          <a:lstStyle/>
          <a:p>
            <a:pPr algn="just">
              <a:lnSpc>
                <a:spcPts val="3000"/>
              </a:lnSpc>
            </a:pPr>
            <a:r>
              <a:rPr lang="en-US" b="true" sz="2000" i="true" spc="-40">
                <a:solidFill>
                  <a:srgbClr val="2E4D26"/>
                </a:solidFill>
                <a:latin typeface="Carlito Bold Italics"/>
                <a:ea typeface="Carlito Bold Italics"/>
                <a:cs typeface="Carlito Bold Italics"/>
                <a:sym typeface="Carlito Bold Italics"/>
              </a:rPr>
              <a:t>Notas: </a:t>
            </a:r>
          </a:p>
          <a:p>
            <a:pPr algn="just" marL="0" indent="0" lvl="0">
              <a:lnSpc>
                <a:spcPts val="3000"/>
              </a:lnSpc>
              <a:spcBef>
                <a:spcPct val="0"/>
              </a:spcBef>
            </a:pPr>
            <a:r>
              <a:rPr lang="en-US" b="true" sz="2000" i="true" spc="-40">
                <a:solidFill>
                  <a:srgbClr val="2E4D26"/>
                </a:solidFill>
                <a:latin typeface="Carlito Bold Italics"/>
                <a:ea typeface="Carlito Bold Italics"/>
                <a:cs typeface="Carlito Bold Italics"/>
                <a:sym typeface="Carlito Bold Italics"/>
              </a:rPr>
              <a:t>la ruta del Mar Negro se ha visto afectada, los medios disponibles en el país se han visto condicionados, el coste del combustible para transportar el grano se ha visto influenciado por la guerra ... etc).</a:t>
            </a:r>
          </a:p>
        </p:txBody>
      </p:sp>
      <p:sp>
        <p:nvSpPr>
          <p:cNvPr name="Freeform 13" id="13"/>
          <p:cNvSpPr/>
          <p:nvPr/>
        </p:nvSpPr>
        <p:spPr>
          <a:xfrm flipH="false" flipV="false" rot="0">
            <a:off x="5906075" y="2609208"/>
            <a:ext cx="902452" cy="877839"/>
          </a:xfrm>
          <a:custGeom>
            <a:avLst/>
            <a:gdLst/>
            <a:ahLst/>
            <a:cxnLst/>
            <a:rect r="r" b="b" t="t" l="l"/>
            <a:pathLst>
              <a:path h="877839" w="902452">
                <a:moveTo>
                  <a:pt x="0" y="0"/>
                </a:moveTo>
                <a:lnTo>
                  <a:pt x="902452" y="0"/>
                </a:lnTo>
                <a:lnTo>
                  <a:pt x="902452" y="877839"/>
                </a:lnTo>
                <a:lnTo>
                  <a:pt x="0" y="877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E4D26"/>
        </a:solidFill>
      </p:bgPr>
    </p:bg>
    <p:spTree>
      <p:nvGrpSpPr>
        <p:cNvPr id="1" name=""/>
        <p:cNvGrpSpPr/>
        <p:nvPr/>
      </p:nvGrpSpPr>
      <p:grpSpPr>
        <a:xfrm>
          <a:off x="0" y="0"/>
          <a:ext cx="0" cy="0"/>
          <a:chOff x="0" y="0"/>
          <a:chExt cx="0" cy="0"/>
        </a:xfrm>
      </p:grpSpPr>
      <p:sp>
        <p:nvSpPr>
          <p:cNvPr name="AutoShape 2" id="2"/>
          <p:cNvSpPr/>
          <p:nvPr/>
        </p:nvSpPr>
        <p:spPr>
          <a:xfrm>
            <a:off x="6834188" y="666750"/>
            <a:ext cx="0" cy="8953500"/>
          </a:xfrm>
          <a:prstGeom prst="line">
            <a:avLst/>
          </a:prstGeom>
          <a:ln cap="flat" w="19050">
            <a:solidFill>
              <a:srgbClr val="D9EDC1"/>
            </a:solidFill>
            <a:prstDash val="solid"/>
            <a:headEnd type="none" len="sm" w="sm"/>
            <a:tailEnd type="none" len="sm" w="sm"/>
          </a:ln>
        </p:spPr>
      </p:sp>
      <p:grpSp>
        <p:nvGrpSpPr>
          <p:cNvPr name="Group 3" id="3"/>
          <p:cNvGrpSpPr/>
          <p:nvPr/>
        </p:nvGrpSpPr>
        <p:grpSpPr>
          <a:xfrm rot="0">
            <a:off x="3059686" y="2657807"/>
            <a:ext cx="622349" cy="54455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A3C37A"/>
            </a:solidFill>
          </p:spPr>
        </p:sp>
        <p:sp>
          <p:nvSpPr>
            <p:cNvPr name="TextBox 5" id="5"/>
            <p:cNvSpPr txBox="true"/>
            <p:nvPr/>
          </p:nvSpPr>
          <p:spPr>
            <a:xfrm>
              <a:off x="127000" y="-44450"/>
              <a:ext cx="558800" cy="425450"/>
            </a:xfrm>
            <a:prstGeom prst="rect">
              <a:avLst/>
            </a:prstGeom>
          </p:spPr>
          <p:txBody>
            <a:bodyPr anchor="ctr" rtlCol="false" tIns="50800" lIns="50800" bIns="50800" rIns="50800"/>
            <a:lstStyle/>
            <a:p>
              <a:pPr algn="ctr">
                <a:lnSpc>
                  <a:spcPts val="3000"/>
                </a:lnSpc>
              </a:pPr>
            </a:p>
          </p:txBody>
        </p:sp>
      </p:grpSp>
      <p:sp>
        <p:nvSpPr>
          <p:cNvPr name="Freeform 6" id="6"/>
          <p:cNvSpPr/>
          <p:nvPr/>
        </p:nvSpPr>
        <p:spPr>
          <a:xfrm flipH="false" flipV="false" rot="0">
            <a:off x="7291388" y="666750"/>
            <a:ext cx="10494580" cy="5207936"/>
          </a:xfrm>
          <a:custGeom>
            <a:avLst/>
            <a:gdLst/>
            <a:ahLst/>
            <a:cxnLst/>
            <a:rect r="r" b="b" t="t" l="l"/>
            <a:pathLst>
              <a:path h="5207936" w="10494580">
                <a:moveTo>
                  <a:pt x="0" y="0"/>
                </a:moveTo>
                <a:lnTo>
                  <a:pt x="10494580" y="0"/>
                </a:lnTo>
                <a:lnTo>
                  <a:pt x="10494580" y="5207936"/>
                </a:lnTo>
                <a:lnTo>
                  <a:pt x="0" y="5207936"/>
                </a:lnTo>
                <a:lnTo>
                  <a:pt x="0" y="0"/>
                </a:lnTo>
                <a:close/>
              </a:path>
            </a:pathLst>
          </a:custGeom>
          <a:blipFill>
            <a:blip r:embed="rId2"/>
            <a:stretch>
              <a:fillRect l="0" t="0" r="0" b="0"/>
            </a:stretch>
          </a:blipFill>
        </p:spPr>
      </p:sp>
      <p:sp>
        <p:nvSpPr>
          <p:cNvPr name="Freeform 7" id="7"/>
          <p:cNvSpPr/>
          <p:nvPr/>
        </p:nvSpPr>
        <p:spPr>
          <a:xfrm flipH="false" flipV="false" rot="0">
            <a:off x="10635326" y="4491125"/>
            <a:ext cx="6299357" cy="5383982"/>
          </a:xfrm>
          <a:custGeom>
            <a:avLst/>
            <a:gdLst/>
            <a:ahLst/>
            <a:cxnLst/>
            <a:rect r="r" b="b" t="t" l="l"/>
            <a:pathLst>
              <a:path h="5383982" w="6299357">
                <a:moveTo>
                  <a:pt x="0" y="0"/>
                </a:moveTo>
                <a:lnTo>
                  <a:pt x="6299357" y="0"/>
                </a:lnTo>
                <a:lnTo>
                  <a:pt x="6299357" y="5383982"/>
                </a:lnTo>
                <a:lnTo>
                  <a:pt x="0" y="5383982"/>
                </a:lnTo>
                <a:lnTo>
                  <a:pt x="0" y="0"/>
                </a:lnTo>
                <a:close/>
              </a:path>
            </a:pathLst>
          </a:custGeom>
          <a:blipFill>
            <a:blip r:embed="rId3"/>
            <a:stretch>
              <a:fillRect l="0" t="0" r="0" b="0"/>
            </a:stretch>
          </a:blipFill>
        </p:spPr>
      </p:sp>
      <p:grpSp>
        <p:nvGrpSpPr>
          <p:cNvPr name="Group 8" id="8"/>
          <p:cNvGrpSpPr/>
          <p:nvPr/>
        </p:nvGrpSpPr>
        <p:grpSpPr>
          <a:xfrm rot="0">
            <a:off x="5904129" y="3615015"/>
            <a:ext cx="930059" cy="688595"/>
            <a:chOff x="0" y="0"/>
            <a:chExt cx="6329607" cy="4686300"/>
          </a:xfrm>
        </p:grpSpPr>
        <p:sp>
          <p:nvSpPr>
            <p:cNvPr name="Freeform 9" id="9"/>
            <p:cNvSpPr/>
            <p:nvPr/>
          </p:nvSpPr>
          <p:spPr>
            <a:xfrm flipH="false" flipV="false" rot="0">
              <a:off x="-63888" y="-17615"/>
              <a:ext cx="6422640" cy="4703915"/>
            </a:xfrm>
            <a:custGeom>
              <a:avLst/>
              <a:gdLst/>
              <a:ahLst/>
              <a:cxnLst/>
              <a:rect r="r" b="b" t="t" l="l"/>
              <a:pathLst>
                <a:path h="4703915" w="6422640">
                  <a:moveTo>
                    <a:pt x="5947004" y="1091692"/>
                  </a:moveTo>
                  <a:cubicBezTo>
                    <a:pt x="4669222" y="1347396"/>
                    <a:pt x="3809290" y="2977683"/>
                    <a:pt x="3442114" y="3673874"/>
                  </a:cubicBezTo>
                  <a:cubicBezTo>
                    <a:pt x="3373467" y="3804001"/>
                    <a:pt x="3319266" y="3906773"/>
                    <a:pt x="3275530" y="3976955"/>
                  </a:cubicBezTo>
                  <a:cubicBezTo>
                    <a:pt x="2967957" y="4470676"/>
                    <a:pt x="2697351" y="4703915"/>
                    <a:pt x="2429760" y="4703915"/>
                  </a:cubicBezTo>
                  <a:cubicBezTo>
                    <a:pt x="2409968" y="4703915"/>
                    <a:pt x="2390233" y="4702664"/>
                    <a:pt x="2370441" y="4700104"/>
                  </a:cubicBezTo>
                  <a:cubicBezTo>
                    <a:pt x="2228086" y="4681848"/>
                    <a:pt x="2036933" y="4591248"/>
                    <a:pt x="1934959" y="4263541"/>
                  </a:cubicBezTo>
                  <a:cubicBezTo>
                    <a:pt x="1794196" y="3811168"/>
                    <a:pt x="1084468" y="2896979"/>
                    <a:pt x="606217" y="2758889"/>
                  </a:cubicBezTo>
                  <a:cubicBezTo>
                    <a:pt x="216120" y="2646279"/>
                    <a:pt x="0" y="2308222"/>
                    <a:pt x="80646" y="1936779"/>
                  </a:cubicBezTo>
                  <a:cubicBezTo>
                    <a:pt x="186830" y="1447779"/>
                    <a:pt x="684418" y="1248948"/>
                    <a:pt x="1098744" y="1310201"/>
                  </a:cubicBezTo>
                  <a:cubicBezTo>
                    <a:pt x="1545530" y="1376211"/>
                    <a:pt x="2008244" y="1830367"/>
                    <a:pt x="2278756" y="2164011"/>
                  </a:cubicBezTo>
                  <a:cubicBezTo>
                    <a:pt x="2330389" y="2227693"/>
                    <a:pt x="2428717" y="2224539"/>
                    <a:pt x="2474621" y="2156612"/>
                  </a:cubicBezTo>
                  <a:cubicBezTo>
                    <a:pt x="3473107" y="679116"/>
                    <a:pt x="4854275" y="59345"/>
                    <a:pt x="5308312" y="38333"/>
                  </a:cubicBezTo>
                  <a:lnTo>
                    <a:pt x="5308312" y="38276"/>
                  </a:lnTo>
                  <a:cubicBezTo>
                    <a:pt x="5626123" y="0"/>
                    <a:pt x="5865959" y="14844"/>
                    <a:pt x="6041017" y="83320"/>
                  </a:cubicBezTo>
                  <a:cubicBezTo>
                    <a:pt x="6239563" y="161123"/>
                    <a:pt x="6366733" y="316275"/>
                    <a:pt x="6389824" y="509191"/>
                  </a:cubicBezTo>
                  <a:cubicBezTo>
                    <a:pt x="6422640" y="784232"/>
                    <a:pt x="6232283" y="1034648"/>
                    <a:pt x="5947004" y="1091692"/>
                  </a:cubicBezTo>
                  <a:close/>
                </a:path>
              </a:pathLst>
            </a:custGeom>
            <a:solidFill>
              <a:srgbClr val="7FDE27"/>
            </a:solidFill>
            <a:ln w="12700">
              <a:solidFill>
                <a:srgbClr val="000000"/>
              </a:solidFill>
            </a:ln>
          </p:spPr>
        </p:sp>
      </p:grpSp>
      <p:sp>
        <p:nvSpPr>
          <p:cNvPr name="TextBox 10" id="10"/>
          <p:cNvSpPr txBox="true"/>
          <p:nvPr/>
        </p:nvSpPr>
        <p:spPr>
          <a:xfrm rot="0">
            <a:off x="667001" y="3570375"/>
            <a:ext cx="6030067" cy="920750"/>
          </a:xfrm>
          <a:prstGeom prst="rect">
            <a:avLst/>
          </a:prstGeom>
        </p:spPr>
        <p:txBody>
          <a:bodyPr anchor="t" rtlCol="false" tIns="0" lIns="0" bIns="0" rIns="0">
            <a:spAutoFit/>
          </a:bodyPr>
          <a:lstStyle/>
          <a:p>
            <a:pPr algn="l" marL="0" indent="0" lvl="0">
              <a:lnSpc>
                <a:spcPts val="6999"/>
              </a:lnSpc>
            </a:pPr>
            <a:r>
              <a:rPr lang="en-US" sz="6999">
                <a:solidFill>
                  <a:srgbClr val="D9EDC1"/>
                </a:solidFill>
                <a:latin typeface="Radley"/>
                <a:ea typeface="Radley"/>
                <a:cs typeface="Radley"/>
                <a:sym typeface="Radley"/>
              </a:rPr>
              <a:t>Hipótesis IV:</a:t>
            </a:r>
          </a:p>
        </p:txBody>
      </p:sp>
      <p:sp>
        <p:nvSpPr>
          <p:cNvPr name="TextBox 11" id="11"/>
          <p:cNvSpPr txBox="true"/>
          <p:nvPr/>
        </p:nvSpPr>
        <p:spPr>
          <a:xfrm rot="0">
            <a:off x="515866" y="516277"/>
            <a:ext cx="5709987" cy="1741480"/>
          </a:xfrm>
          <a:prstGeom prst="rect">
            <a:avLst/>
          </a:prstGeom>
        </p:spPr>
        <p:txBody>
          <a:bodyPr anchor="t" rtlCol="false" tIns="0" lIns="0" bIns="0" rIns="0">
            <a:spAutoFit/>
          </a:bodyPr>
          <a:lstStyle/>
          <a:p>
            <a:pPr algn="just" marL="0" indent="0" lvl="0">
              <a:lnSpc>
                <a:spcPts val="3437"/>
              </a:lnSpc>
              <a:spcBef>
                <a:spcPct val="0"/>
              </a:spcBef>
            </a:pPr>
            <a:r>
              <a:rPr lang="en-US" sz="2291" spc="-45">
                <a:solidFill>
                  <a:srgbClr val="D9EDC1"/>
                </a:solidFill>
                <a:latin typeface="Carlito"/>
                <a:ea typeface="Carlito"/>
                <a:cs typeface="Carlito"/>
                <a:sym typeface="Carlito"/>
              </a:rPr>
              <a:t>España </a:t>
            </a:r>
            <a:r>
              <a:rPr lang="en-US" sz="2291" spc="-45">
                <a:solidFill>
                  <a:srgbClr val="D9EDC1"/>
                </a:solidFill>
                <a:latin typeface="Carlito"/>
                <a:ea typeface="Carlito"/>
                <a:cs typeface="Carlito"/>
                <a:sym typeface="Carlito"/>
              </a:rPr>
              <a:t>no es autosuficiente en la producción de trigo y ha aumentado la importación de esta materia prima de Ucrania en el último período .  Entonces...</a:t>
            </a:r>
          </a:p>
        </p:txBody>
      </p:sp>
      <p:sp>
        <p:nvSpPr>
          <p:cNvPr name="TextBox 12" id="12"/>
          <p:cNvSpPr txBox="true"/>
          <p:nvPr/>
        </p:nvSpPr>
        <p:spPr>
          <a:xfrm rot="0">
            <a:off x="667001" y="4538750"/>
            <a:ext cx="5709987" cy="3517584"/>
          </a:xfrm>
          <a:prstGeom prst="rect">
            <a:avLst/>
          </a:prstGeom>
        </p:spPr>
        <p:txBody>
          <a:bodyPr anchor="t" rtlCol="false" tIns="0" lIns="0" bIns="0" rIns="0">
            <a:spAutoFit/>
          </a:bodyPr>
          <a:lstStyle/>
          <a:p>
            <a:pPr algn="just">
              <a:lnSpc>
                <a:spcPts val="5512"/>
              </a:lnSpc>
              <a:spcBef>
                <a:spcPct val="0"/>
              </a:spcBef>
            </a:pPr>
            <a:r>
              <a:rPr lang="en-US" b="true" sz="3674" spc="-73">
                <a:solidFill>
                  <a:srgbClr val="D9EDC1"/>
                </a:solidFill>
                <a:latin typeface="Carlito Bold"/>
                <a:ea typeface="Carlito Bold"/>
                <a:cs typeface="Carlito Bold"/>
                <a:sym typeface="Carlito Bold"/>
              </a:rPr>
              <a:t>¿El cambio climático y el aumento de las temperaturas han tenido un impacto directo en el desequilibrio de la demanda interna</a:t>
            </a:r>
            <a:r>
              <a:rPr lang="en-US" b="true" sz="3674" spc="-73">
                <a:solidFill>
                  <a:srgbClr val="D9EDC1"/>
                </a:solidFill>
                <a:latin typeface="Carlito Bold"/>
                <a:ea typeface="Carlito Bold"/>
                <a:cs typeface="Carlito Bold"/>
                <a:sym typeface="Carlito Bold"/>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3C37A"/>
        </a:solidFill>
      </p:bgPr>
    </p:bg>
    <p:spTree>
      <p:nvGrpSpPr>
        <p:cNvPr id="1" name=""/>
        <p:cNvGrpSpPr/>
        <p:nvPr/>
      </p:nvGrpSpPr>
      <p:grpSpPr>
        <a:xfrm>
          <a:off x="0" y="0"/>
          <a:ext cx="0" cy="0"/>
          <a:chOff x="0" y="0"/>
          <a:chExt cx="0" cy="0"/>
        </a:xfrm>
      </p:grpSpPr>
      <p:grpSp>
        <p:nvGrpSpPr>
          <p:cNvPr name="Group 2" id="2"/>
          <p:cNvGrpSpPr/>
          <p:nvPr/>
        </p:nvGrpSpPr>
        <p:grpSpPr>
          <a:xfrm rot="0">
            <a:off x="0" y="0"/>
            <a:ext cx="7858125" cy="10287000"/>
            <a:chOff x="0" y="0"/>
            <a:chExt cx="2677931" cy="3505655"/>
          </a:xfrm>
        </p:grpSpPr>
        <p:sp>
          <p:nvSpPr>
            <p:cNvPr name="Freeform 3" id="3"/>
            <p:cNvSpPr/>
            <p:nvPr/>
          </p:nvSpPr>
          <p:spPr>
            <a:xfrm flipH="false" flipV="false" rot="0">
              <a:off x="0" y="0"/>
              <a:ext cx="2677931" cy="3505655"/>
            </a:xfrm>
            <a:custGeom>
              <a:avLst/>
              <a:gdLst/>
              <a:ahLst/>
              <a:cxnLst/>
              <a:rect r="r" b="b" t="t" l="l"/>
              <a:pathLst>
                <a:path h="3505655" w="2677931">
                  <a:moveTo>
                    <a:pt x="0" y="0"/>
                  </a:moveTo>
                  <a:lnTo>
                    <a:pt x="2677931" y="0"/>
                  </a:lnTo>
                  <a:lnTo>
                    <a:pt x="2677931" y="3505655"/>
                  </a:lnTo>
                  <a:lnTo>
                    <a:pt x="0" y="3505655"/>
                  </a:lnTo>
                  <a:close/>
                </a:path>
              </a:pathLst>
            </a:custGeom>
            <a:blipFill>
              <a:blip r:embed="rId2"/>
              <a:stretch>
                <a:fillRect l="0" t="-255" r="0" b="-255"/>
              </a:stretch>
            </a:blipFill>
          </p:spPr>
        </p:sp>
      </p:grpSp>
      <p:grpSp>
        <p:nvGrpSpPr>
          <p:cNvPr name="Group 4" id="4"/>
          <p:cNvGrpSpPr/>
          <p:nvPr/>
        </p:nvGrpSpPr>
        <p:grpSpPr>
          <a:xfrm rot="0">
            <a:off x="9296400" y="6038797"/>
            <a:ext cx="4010025" cy="2746922"/>
            <a:chOff x="0" y="0"/>
            <a:chExt cx="5346700" cy="3662562"/>
          </a:xfrm>
        </p:grpSpPr>
        <p:sp>
          <p:nvSpPr>
            <p:cNvPr name="TextBox 5" id="5"/>
            <p:cNvSpPr txBox="true"/>
            <p:nvPr/>
          </p:nvSpPr>
          <p:spPr>
            <a:xfrm rot="0">
              <a:off x="0" y="0"/>
              <a:ext cx="5346700" cy="1397000"/>
            </a:xfrm>
            <a:prstGeom prst="rect">
              <a:avLst/>
            </a:prstGeom>
          </p:spPr>
          <p:txBody>
            <a:bodyPr anchor="t" rtlCol="false" tIns="0" lIns="0" bIns="0" rIns="0">
              <a:spAutoFit/>
            </a:bodyPr>
            <a:lstStyle/>
            <a:p>
              <a:pPr algn="l" marL="0" indent="0" lvl="0">
                <a:lnSpc>
                  <a:spcPts val="4199"/>
                </a:lnSpc>
              </a:pPr>
              <a:r>
                <a:rPr lang="en-US" sz="3499">
                  <a:solidFill>
                    <a:srgbClr val="2E4D26"/>
                  </a:solidFill>
                  <a:latin typeface="Radley"/>
                  <a:ea typeface="Radley"/>
                  <a:cs typeface="Radley"/>
                  <a:sym typeface="Radley"/>
                </a:rPr>
                <a:t>Costes de producción</a:t>
              </a:r>
            </a:p>
          </p:txBody>
        </p:sp>
        <p:sp>
          <p:nvSpPr>
            <p:cNvPr name="TextBox 6" id="6"/>
            <p:cNvSpPr txBox="true"/>
            <p:nvPr/>
          </p:nvSpPr>
          <p:spPr>
            <a:xfrm rot="0">
              <a:off x="0" y="1812596"/>
              <a:ext cx="5346700" cy="1849966"/>
            </a:xfrm>
            <a:prstGeom prst="rect">
              <a:avLst/>
            </a:prstGeom>
          </p:spPr>
          <p:txBody>
            <a:bodyPr anchor="t" rtlCol="false" tIns="0" lIns="0" bIns="0" rIns="0">
              <a:spAutoFit/>
            </a:bodyPr>
            <a:lstStyle/>
            <a:p>
              <a:pPr algn="l" marL="431802" indent="-215901" lvl="1">
                <a:lnSpc>
                  <a:spcPts val="2800"/>
                </a:lnSpc>
                <a:buFont typeface="Arial"/>
                <a:buChar char="•"/>
              </a:pPr>
              <a:r>
                <a:rPr lang="en-US" sz="2000">
                  <a:solidFill>
                    <a:srgbClr val="2E4D26"/>
                  </a:solidFill>
                  <a:latin typeface="Radley"/>
                  <a:ea typeface="Radley"/>
                  <a:cs typeface="Radley"/>
                  <a:sym typeface="Radley"/>
                </a:rPr>
                <a:t>Aumento de insumos</a:t>
              </a:r>
            </a:p>
            <a:p>
              <a:pPr algn="l" marL="431802" indent="-215901" lvl="1">
                <a:lnSpc>
                  <a:spcPts val="2800"/>
                </a:lnSpc>
                <a:buFont typeface="Arial"/>
                <a:buChar char="•"/>
              </a:pPr>
              <a:r>
                <a:rPr lang="en-US" sz="2000">
                  <a:solidFill>
                    <a:srgbClr val="2E4D26"/>
                  </a:solidFill>
                  <a:latin typeface="Radley"/>
                  <a:ea typeface="Radley"/>
                  <a:cs typeface="Radley"/>
                  <a:sym typeface="Radley"/>
                </a:rPr>
                <a:t>Energía y transporte</a:t>
              </a:r>
            </a:p>
            <a:p>
              <a:pPr algn="l" marL="431802" indent="-215901" lvl="1">
                <a:lnSpc>
                  <a:spcPts val="2800"/>
                </a:lnSpc>
                <a:buFont typeface="Arial"/>
                <a:buChar char="•"/>
              </a:pPr>
              <a:r>
                <a:rPr lang="en-US" sz="2000">
                  <a:solidFill>
                    <a:srgbClr val="2E4D26"/>
                  </a:solidFill>
                  <a:latin typeface="Radley"/>
                  <a:ea typeface="Radley"/>
                  <a:cs typeface="Radley"/>
                  <a:sym typeface="Radley"/>
                </a:rPr>
                <a:t>Mano de obra</a:t>
              </a:r>
            </a:p>
            <a:p>
              <a:pPr algn="l" marL="431802" indent="-215901" lvl="1">
                <a:lnSpc>
                  <a:spcPts val="2800"/>
                </a:lnSpc>
                <a:buFont typeface="Arial"/>
                <a:buChar char="•"/>
              </a:pPr>
              <a:r>
                <a:rPr lang="en-US" sz="2000">
                  <a:solidFill>
                    <a:srgbClr val="2E4D26"/>
                  </a:solidFill>
                  <a:latin typeface="Radley"/>
                  <a:ea typeface="Radley"/>
                  <a:cs typeface="Radley"/>
                  <a:sym typeface="Radley"/>
                </a:rPr>
                <a:t>Tecnología agrícola</a:t>
              </a:r>
            </a:p>
          </p:txBody>
        </p:sp>
      </p:grpSp>
      <p:grpSp>
        <p:nvGrpSpPr>
          <p:cNvPr name="Group 7" id="7"/>
          <p:cNvGrpSpPr/>
          <p:nvPr/>
        </p:nvGrpSpPr>
        <p:grpSpPr>
          <a:xfrm rot="0">
            <a:off x="13611225" y="6038850"/>
            <a:ext cx="4010025" cy="2746922"/>
            <a:chOff x="0" y="0"/>
            <a:chExt cx="5346700" cy="3662562"/>
          </a:xfrm>
        </p:grpSpPr>
        <p:sp>
          <p:nvSpPr>
            <p:cNvPr name="TextBox 8" id="8"/>
            <p:cNvSpPr txBox="true"/>
            <p:nvPr/>
          </p:nvSpPr>
          <p:spPr>
            <a:xfrm rot="0">
              <a:off x="0" y="0"/>
              <a:ext cx="5346700" cy="1397000"/>
            </a:xfrm>
            <a:prstGeom prst="rect">
              <a:avLst/>
            </a:prstGeom>
          </p:spPr>
          <p:txBody>
            <a:bodyPr anchor="t" rtlCol="false" tIns="0" lIns="0" bIns="0" rIns="0">
              <a:spAutoFit/>
            </a:bodyPr>
            <a:lstStyle/>
            <a:p>
              <a:pPr algn="l" marL="0" indent="0" lvl="0">
                <a:lnSpc>
                  <a:spcPts val="4199"/>
                </a:lnSpc>
                <a:spcBef>
                  <a:spcPct val="0"/>
                </a:spcBef>
              </a:pPr>
              <a:r>
                <a:rPr lang="en-US" sz="3499" strike="noStrike" u="none">
                  <a:solidFill>
                    <a:srgbClr val="2E4D26"/>
                  </a:solidFill>
                  <a:latin typeface="Radley"/>
                  <a:ea typeface="Radley"/>
                  <a:cs typeface="Radley"/>
                  <a:sym typeface="Radley"/>
                </a:rPr>
                <a:t>Demanda del mercado</a:t>
              </a:r>
            </a:p>
          </p:txBody>
        </p:sp>
        <p:sp>
          <p:nvSpPr>
            <p:cNvPr name="TextBox 9" id="9"/>
            <p:cNvSpPr txBox="true"/>
            <p:nvPr/>
          </p:nvSpPr>
          <p:spPr>
            <a:xfrm rot="0">
              <a:off x="0" y="1812596"/>
              <a:ext cx="5346700" cy="1849966"/>
            </a:xfrm>
            <a:prstGeom prst="rect">
              <a:avLst/>
            </a:prstGeom>
          </p:spPr>
          <p:txBody>
            <a:bodyPr anchor="t" rtlCol="false" tIns="0" lIns="0" bIns="0" rIns="0">
              <a:spAutoFit/>
            </a:bodyPr>
            <a:lstStyle/>
            <a:p>
              <a:pPr algn="l" marL="431802" indent="-215901" lvl="1">
                <a:lnSpc>
                  <a:spcPts val="2800"/>
                </a:lnSpc>
                <a:buFont typeface="Arial"/>
                <a:buChar char="•"/>
              </a:pPr>
              <a:r>
                <a:rPr lang="en-US" sz="2000">
                  <a:solidFill>
                    <a:srgbClr val="2E4D26"/>
                  </a:solidFill>
                  <a:latin typeface="Radley"/>
                  <a:ea typeface="Radley"/>
                  <a:cs typeface="Radley"/>
                  <a:sym typeface="Radley"/>
                </a:rPr>
                <a:t>Preferencias del consumidor</a:t>
              </a:r>
            </a:p>
            <a:p>
              <a:pPr algn="l" marL="431802" indent="-215901" lvl="1">
                <a:lnSpc>
                  <a:spcPts val="2800"/>
                </a:lnSpc>
                <a:buFont typeface="Arial"/>
                <a:buChar char="•"/>
              </a:pPr>
              <a:r>
                <a:rPr lang="en-US" sz="2000">
                  <a:solidFill>
                    <a:srgbClr val="2E4D26"/>
                  </a:solidFill>
                  <a:latin typeface="Radley"/>
                  <a:ea typeface="Radley"/>
                  <a:cs typeface="Radley"/>
                  <a:sym typeface="Radley"/>
                </a:rPr>
                <a:t>Tendencias dietéticas</a:t>
              </a:r>
            </a:p>
            <a:p>
              <a:pPr algn="l" marL="431802" indent="-215901" lvl="1">
                <a:lnSpc>
                  <a:spcPts val="2800"/>
                </a:lnSpc>
                <a:buFont typeface="Arial"/>
                <a:buChar char="•"/>
              </a:pPr>
              <a:r>
                <a:rPr lang="en-US" sz="2000">
                  <a:solidFill>
                    <a:srgbClr val="2E4D26"/>
                  </a:solidFill>
                  <a:latin typeface="Radley"/>
                  <a:ea typeface="Radley"/>
                  <a:cs typeface="Radley"/>
                  <a:sym typeface="Radley"/>
                </a:rPr>
                <a:t>Competencia en precios</a:t>
              </a:r>
            </a:p>
            <a:p>
              <a:pPr algn="l" marL="431802" indent="-215901" lvl="1">
                <a:lnSpc>
                  <a:spcPts val="2800"/>
                </a:lnSpc>
                <a:buFont typeface="Arial"/>
                <a:buChar char="•"/>
              </a:pPr>
              <a:r>
                <a:rPr lang="en-US" sz="2000">
                  <a:solidFill>
                    <a:srgbClr val="2E4D26"/>
                  </a:solidFill>
                  <a:latin typeface="Radley"/>
                  <a:ea typeface="Radley"/>
                  <a:cs typeface="Radley"/>
                  <a:sym typeface="Radley"/>
                </a:rPr>
                <a:t>Cambios estacionales</a:t>
              </a:r>
            </a:p>
          </p:txBody>
        </p:sp>
      </p:grpSp>
      <p:grpSp>
        <p:nvGrpSpPr>
          <p:cNvPr name="Group 10" id="10"/>
          <p:cNvGrpSpPr/>
          <p:nvPr/>
        </p:nvGrpSpPr>
        <p:grpSpPr>
          <a:xfrm rot="0">
            <a:off x="9296400" y="666750"/>
            <a:ext cx="7191375" cy="3476625"/>
            <a:chOff x="0" y="0"/>
            <a:chExt cx="9588500" cy="4635500"/>
          </a:xfrm>
        </p:grpSpPr>
        <p:sp>
          <p:nvSpPr>
            <p:cNvPr name="AutoShape 11" id="11"/>
            <p:cNvSpPr/>
            <p:nvPr/>
          </p:nvSpPr>
          <p:spPr>
            <a:xfrm>
              <a:off x="0" y="4622800"/>
              <a:ext cx="9588500" cy="0"/>
            </a:xfrm>
            <a:prstGeom prst="line">
              <a:avLst/>
            </a:prstGeom>
            <a:ln cap="flat" w="25400">
              <a:solidFill>
                <a:srgbClr val="2E4D26"/>
              </a:solidFill>
              <a:prstDash val="solid"/>
              <a:headEnd type="none" len="sm" w="sm"/>
              <a:tailEnd type="none" len="sm" w="sm"/>
            </a:ln>
          </p:spPr>
        </p:sp>
        <p:sp>
          <p:nvSpPr>
            <p:cNvPr name="TextBox 12" id="12"/>
            <p:cNvSpPr txBox="true"/>
            <p:nvPr/>
          </p:nvSpPr>
          <p:spPr>
            <a:xfrm rot="0">
              <a:off x="0" y="142875"/>
              <a:ext cx="9588500" cy="2456392"/>
            </a:xfrm>
            <a:prstGeom prst="rect">
              <a:avLst/>
            </a:prstGeom>
          </p:spPr>
          <p:txBody>
            <a:bodyPr anchor="t" rtlCol="false" tIns="0" lIns="0" bIns="0" rIns="0">
              <a:spAutoFit/>
            </a:bodyPr>
            <a:lstStyle/>
            <a:p>
              <a:pPr algn="l" marL="0" indent="0" lvl="0">
                <a:lnSpc>
                  <a:spcPts val="6999"/>
                </a:lnSpc>
              </a:pPr>
              <a:r>
                <a:rPr lang="en-US" sz="6999">
                  <a:solidFill>
                    <a:srgbClr val="D9EDC1"/>
                  </a:solidFill>
                  <a:latin typeface="Radley"/>
                  <a:ea typeface="Radley"/>
                  <a:cs typeface="Radley"/>
                  <a:sym typeface="Radley"/>
                </a:rPr>
                <a:t>Correlación del Precio</a:t>
              </a:r>
            </a:p>
          </p:txBody>
        </p:sp>
        <p:sp>
          <p:nvSpPr>
            <p:cNvPr name="TextBox 13" id="13"/>
            <p:cNvSpPr txBox="true"/>
            <p:nvPr/>
          </p:nvSpPr>
          <p:spPr>
            <a:xfrm rot="0">
              <a:off x="0" y="2990638"/>
              <a:ext cx="9588500" cy="1200362"/>
            </a:xfrm>
            <a:prstGeom prst="rect">
              <a:avLst/>
            </a:prstGeom>
          </p:spPr>
          <p:txBody>
            <a:bodyPr anchor="t" rtlCol="false" tIns="0" lIns="0" bIns="0" rIns="0">
              <a:spAutoFit/>
            </a:bodyPr>
            <a:lstStyle/>
            <a:p>
              <a:pPr algn="l" marL="0" indent="0" lvl="0">
                <a:lnSpc>
                  <a:spcPts val="3639"/>
                </a:lnSpc>
              </a:pPr>
              <a:r>
                <a:rPr lang="en-US" sz="2799">
                  <a:solidFill>
                    <a:srgbClr val="2E4D26"/>
                  </a:solidFill>
                  <a:latin typeface="Radley"/>
                  <a:ea typeface="Radley"/>
                  <a:cs typeface="Radley"/>
                  <a:sym typeface="Radley"/>
                </a:rPr>
                <a:t>Factores adicionales que pueden afectar al precio del pan</a:t>
              </a:r>
            </a:p>
          </p:txBody>
        </p:sp>
      </p:grpSp>
      <p:sp>
        <p:nvSpPr>
          <p:cNvPr name="AutoShape 14" id="14"/>
          <p:cNvSpPr/>
          <p:nvPr/>
        </p:nvSpPr>
        <p:spPr>
          <a:xfrm>
            <a:off x="7058084" y="213887"/>
            <a:ext cx="0" cy="8953500"/>
          </a:xfrm>
          <a:prstGeom prst="line">
            <a:avLst/>
          </a:prstGeom>
          <a:ln cap="flat" w="19050">
            <a:solidFill>
              <a:srgbClr val="2E4D26"/>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A3C37A"/>
        </a:solidFill>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3C37A"/>
        </a:solidFill>
      </p:bgPr>
    </p:bg>
    <p:spTree>
      <p:nvGrpSpPr>
        <p:cNvPr id="1" name=""/>
        <p:cNvGrpSpPr/>
        <p:nvPr/>
      </p:nvGrpSpPr>
      <p:grpSpPr>
        <a:xfrm>
          <a:off x="0" y="0"/>
          <a:ext cx="0" cy="0"/>
          <a:chOff x="0" y="0"/>
          <a:chExt cx="0" cy="0"/>
        </a:xfrm>
      </p:grpSpPr>
      <p:sp>
        <p:nvSpPr>
          <p:cNvPr name="Freeform 2" id="2"/>
          <p:cNvSpPr/>
          <p:nvPr/>
        </p:nvSpPr>
        <p:spPr>
          <a:xfrm flipH="false" flipV="false" rot="0">
            <a:off x="1340339" y="1028700"/>
            <a:ext cx="11875464" cy="5967421"/>
          </a:xfrm>
          <a:custGeom>
            <a:avLst/>
            <a:gdLst/>
            <a:ahLst/>
            <a:cxnLst/>
            <a:rect r="r" b="b" t="t" l="l"/>
            <a:pathLst>
              <a:path h="5967421" w="11875464">
                <a:moveTo>
                  <a:pt x="0" y="0"/>
                </a:moveTo>
                <a:lnTo>
                  <a:pt x="11875464" y="0"/>
                </a:lnTo>
                <a:lnTo>
                  <a:pt x="11875464" y="5967421"/>
                </a:lnTo>
                <a:lnTo>
                  <a:pt x="0" y="5967421"/>
                </a:lnTo>
                <a:lnTo>
                  <a:pt x="0" y="0"/>
                </a:lnTo>
                <a:close/>
              </a:path>
            </a:pathLst>
          </a:custGeom>
          <a:blipFill>
            <a:blip r:embed="rId2"/>
            <a:stretch>
              <a:fillRect l="0" t="0" r="0" b="0"/>
            </a:stretch>
          </a:blipFill>
        </p:spPr>
      </p:sp>
      <p:sp>
        <p:nvSpPr>
          <p:cNvPr name="Freeform 3" id="3"/>
          <p:cNvSpPr/>
          <p:nvPr/>
        </p:nvSpPr>
        <p:spPr>
          <a:xfrm flipH="false" flipV="false" rot="0">
            <a:off x="8572316" y="5143500"/>
            <a:ext cx="8374258" cy="4459292"/>
          </a:xfrm>
          <a:custGeom>
            <a:avLst/>
            <a:gdLst/>
            <a:ahLst/>
            <a:cxnLst/>
            <a:rect r="r" b="b" t="t" l="l"/>
            <a:pathLst>
              <a:path h="4459292" w="8374258">
                <a:moveTo>
                  <a:pt x="0" y="0"/>
                </a:moveTo>
                <a:lnTo>
                  <a:pt x="8374258" y="0"/>
                </a:lnTo>
                <a:lnTo>
                  <a:pt x="8374258" y="4459292"/>
                </a:lnTo>
                <a:lnTo>
                  <a:pt x="0" y="4459292"/>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2E4D26"/>
        </a:solidFill>
      </p:bgPr>
    </p:bg>
    <p:spTree>
      <p:nvGrpSpPr>
        <p:cNvPr id="1" name=""/>
        <p:cNvGrpSpPr/>
        <p:nvPr/>
      </p:nvGrpSpPr>
      <p:grpSpPr>
        <a:xfrm>
          <a:off x="0" y="0"/>
          <a:ext cx="0" cy="0"/>
          <a:chOff x="0" y="0"/>
          <a:chExt cx="0" cy="0"/>
        </a:xfrm>
      </p:grpSpPr>
      <p:sp>
        <p:nvSpPr>
          <p:cNvPr name="TextBox 2" id="2"/>
          <p:cNvSpPr txBox="true"/>
          <p:nvPr/>
        </p:nvSpPr>
        <p:spPr>
          <a:xfrm rot="0">
            <a:off x="666750" y="3935730"/>
            <a:ext cx="15502130" cy="1207770"/>
          </a:xfrm>
          <a:prstGeom prst="rect">
            <a:avLst/>
          </a:prstGeom>
        </p:spPr>
        <p:txBody>
          <a:bodyPr anchor="t" rtlCol="false" tIns="0" lIns="0" bIns="0" rIns="0">
            <a:spAutoFit/>
          </a:bodyPr>
          <a:lstStyle/>
          <a:p>
            <a:pPr algn="l" marL="0" indent="0" lvl="0">
              <a:lnSpc>
                <a:spcPts val="3120"/>
              </a:lnSpc>
            </a:pPr>
            <a:r>
              <a:rPr lang="en-US" sz="2400">
                <a:solidFill>
                  <a:srgbClr val="D9EDC1"/>
                </a:solidFill>
                <a:latin typeface="Carlito"/>
                <a:ea typeface="Carlito"/>
                <a:cs typeface="Carlito"/>
                <a:sym typeface="Carlito"/>
              </a:rPr>
              <a:t>La evolución alcista del precio del trigo ha tenido </a:t>
            </a:r>
            <a:r>
              <a:rPr lang="en-US" b="true" sz="2400">
                <a:solidFill>
                  <a:srgbClr val="D9EDC1"/>
                </a:solidFill>
                <a:latin typeface="Carlito Bold"/>
                <a:ea typeface="Carlito Bold"/>
                <a:cs typeface="Carlito Bold"/>
                <a:sym typeface="Carlito Bold"/>
              </a:rPr>
              <a:t>importantes repercusiones</a:t>
            </a:r>
            <a:r>
              <a:rPr lang="en-US" sz="2400">
                <a:solidFill>
                  <a:srgbClr val="D9EDC1"/>
                </a:solidFill>
                <a:latin typeface="Carlito"/>
                <a:ea typeface="Carlito"/>
                <a:cs typeface="Carlito"/>
                <a:sym typeface="Carlito"/>
              </a:rPr>
              <a:t> en el mercado del pan en España. A medida que los costos de producción aumentan, los consumidores experimentan un impacto directo en los precios finales. Es crucial que los productores y distribuidores adapten sus estrategias para mitigar estos efectos y garantizar la estabilidad del mercado.</a:t>
            </a:r>
          </a:p>
        </p:txBody>
      </p:sp>
      <p:grpSp>
        <p:nvGrpSpPr>
          <p:cNvPr name="Group 3" id="3"/>
          <p:cNvGrpSpPr/>
          <p:nvPr/>
        </p:nvGrpSpPr>
        <p:grpSpPr>
          <a:xfrm rot="0">
            <a:off x="666750" y="666750"/>
            <a:ext cx="12944475" cy="1795780"/>
            <a:chOff x="0" y="0"/>
            <a:chExt cx="17259300" cy="2394374"/>
          </a:xfrm>
        </p:grpSpPr>
        <p:sp>
          <p:nvSpPr>
            <p:cNvPr name="TextBox 4" id="4"/>
            <p:cNvSpPr txBox="true"/>
            <p:nvPr/>
          </p:nvSpPr>
          <p:spPr>
            <a:xfrm rot="0">
              <a:off x="0" y="142875"/>
              <a:ext cx="17259300" cy="1275292"/>
            </a:xfrm>
            <a:prstGeom prst="rect">
              <a:avLst/>
            </a:prstGeom>
          </p:spPr>
          <p:txBody>
            <a:bodyPr anchor="t" rtlCol="false" tIns="0" lIns="0" bIns="0" rIns="0">
              <a:spAutoFit/>
            </a:bodyPr>
            <a:lstStyle/>
            <a:p>
              <a:pPr algn="l" marL="0" indent="0" lvl="0">
                <a:lnSpc>
                  <a:spcPts val="6999"/>
                </a:lnSpc>
              </a:pPr>
              <a:r>
                <a:rPr lang="en-US" sz="6999">
                  <a:solidFill>
                    <a:srgbClr val="D9EDC1"/>
                  </a:solidFill>
                  <a:latin typeface="Radley"/>
                  <a:ea typeface="Radley"/>
                  <a:cs typeface="Radley"/>
                  <a:sym typeface="Radley"/>
                </a:rPr>
                <a:t>Interpretación de Resultados</a:t>
              </a:r>
            </a:p>
          </p:txBody>
        </p:sp>
        <p:sp>
          <p:nvSpPr>
            <p:cNvPr name="TextBox 5" id="5"/>
            <p:cNvSpPr txBox="true"/>
            <p:nvPr/>
          </p:nvSpPr>
          <p:spPr>
            <a:xfrm rot="0">
              <a:off x="0" y="1771650"/>
              <a:ext cx="17259300" cy="622724"/>
            </a:xfrm>
            <a:prstGeom prst="rect">
              <a:avLst/>
            </a:prstGeom>
          </p:spPr>
          <p:txBody>
            <a:bodyPr anchor="t" rtlCol="false" tIns="0" lIns="0" bIns="0" rIns="0">
              <a:spAutoFit/>
            </a:bodyPr>
            <a:lstStyle/>
            <a:p>
              <a:pPr algn="l" marL="0" indent="0" lvl="0">
                <a:lnSpc>
                  <a:spcPts val="3919"/>
                </a:lnSpc>
                <a:spcBef>
                  <a:spcPct val="0"/>
                </a:spcBef>
              </a:pPr>
              <a:r>
                <a:rPr lang="en-US" sz="2799" strike="noStrike" u="none">
                  <a:solidFill>
                    <a:srgbClr val="A3C37A"/>
                  </a:solidFill>
                  <a:latin typeface="Radley"/>
                  <a:ea typeface="Radley"/>
                  <a:cs typeface="Radley"/>
                  <a:sym typeface="Radley"/>
                </a:rPr>
                <a:t>Análisis del impacto en el mercado español</a:t>
              </a:r>
            </a:p>
          </p:txBody>
        </p:sp>
      </p:grpSp>
      <p:sp>
        <p:nvSpPr>
          <p:cNvPr name="TextBox 6" id="6"/>
          <p:cNvSpPr txBox="true"/>
          <p:nvPr/>
        </p:nvSpPr>
        <p:spPr>
          <a:xfrm rot="0">
            <a:off x="666750" y="7240905"/>
            <a:ext cx="9567492" cy="2379345"/>
          </a:xfrm>
          <a:prstGeom prst="rect">
            <a:avLst/>
          </a:prstGeom>
        </p:spPr>
        <p:txBody>
          <a:bodyPr anchor="t" rtlCol="false" tIns="0" lIns="0" bIns="0" rIns="0">
            <a:spAutoFit/>
          </a:bodyPr>
          <a:lstStyle/>
          <a:p>
            <a:pPr algn="l" marL="0" indent="0" lvl="0">
              <a:lnSpc>
                <a:spcPts val="3120"/>
              </a:lnSpc>
            </a:pPr>
            <a:r>
              <a:rPr lang="en-US" sz="2400">
                <a:solidFill>
                  <a:srgbClr val="D9EDC1"/>
                </a:solidFill>
                <a:latin typeface="Carlito"/>
                <a:ea typeface="Carlito"/>
                <a:cs typeface="Carlito"/>
                <a:sym typeface="Carlito"/>
              </a:rPr>
              <a:t>La evolución alcista del precio del trigo tiene </a:t>
            </a:r>
            <a:r>
              <a:rPr lang="en-US" b="true" sz="2400">
                <a:solidFill>
                  <a:srgbClr val="D9EDC1"/>
                </a:solidFill>
                <a:latin typeface="Carlito Bold"/>
                <a:ea typeface="Carlito Bold"/>
                <a:cs typeface="Carlito Bold"/>
                <a:sym typeface="Carlito Bold"/>
              </a:rPr>
              <a:t>importantes repercusiones</a:t>
            </a:r>
            <a:r>
              <a:rPr lang="en-US" sz="2400">
                <a:solidFill>
                  <a:srgbClr val="D9EDC1"/>
                </a:solidFill>
                <a:latin typeface="Carlito"/>
                <a:ea typeface="Carlito"/>
                <a:cs typeface="Carlito"/>
                <a:sym typeface="Carlito"/>
              </a:rPr>
              <a:t> para productores, distribuidores y consumidores. Los productores deben adaptarse a los nuevos costos de producción, mientras que los distribuidores necesitan optimizar sus cadenas de suministro. Para los consumidores, es esencial estar informados sobre los precios y buscar alternativas sostenibles que puedan disminuir el impacto en sus compras diarias.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A3C37A"/>
        </a:solidFill>
      </p:bgPr>
    </p:bg>
    <p:spTree>
      <p:nvGrpSpPr>
        <p:cNvPr id="1" name=""/>
        <p:cNvGrpSpPr/>
        <p:nvPr/>
      </p:nvGrpSpPr>
      <p:grpSpPr>
        <a:xfrm>
          <a:off x="0" y="0"/>
          <a:ext cx="0" cy="0"/>
          <a:chOff x="0" y="0"/>
          <a:chExt cx="0" cy="0"/>
        </a:xfrm>
      </p:grpSpPr>
      <p:sp>
        <p:nvSpPr>
          <p:cNvPr name="TextBox 2" id="2"/>
          <p:cNvSpPr txBox="true"/>
          <p:nvPr/>
        </p:nvSpPr>
        <p:spPr>
          <a:xfrm rot="0">
            <a:off x="666750" y="809625"/>
            <a:ext cx="12944475" cy="1806575"/>
          </a:xfrm>
          <a:prstGeom prst="rect">
            <a:avLst/>
          </a:prstGeom>
        </p:spPr>
        <p:txBody>
          <a:bodyPr anchor="t" rtlCol="false" tIns="0" lIns="0" bIns="0" rIns="0">
            <a:spAutoFit/>
          </a:bodyPr>
          <a:lstStyle/>
          <a:p>
            <a:pPr algn="l" marL="0" indent="0" lvl="0">
              <a:lnSpc>
                <a:spcPts val="6999"/>
              </a:lnSpc>
            </a:pPr>
            <a:r>
              <a:rPr lang="en-US" sz="6999">
                <a:solidFill>
                  <a:srgbClr val="2E4D26"/>
                </a:solidFill>
                <a:latin typeface="Radley"/>
                <a:ea typeface="Radley"/>
                <a:cs typeface="Radley"/>
                <a:sym typeface="Radley"/>
              </a:rPr>
              <a:t>Conclusiones y Recomendaciones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A3C37A"/>
        </a:solidFill>
      </p:bgPr>
    </p:bg>
    <p:spTree>
      <p:nvGrpSpPr>
        <p:cNvPr id="1" name=""/>
        <p:cNvGrpSpPr/>
        <p:nvPr/>
      </p:nvGrpSpPr>
      <p:grpSpPr>
        <a:xfrm>
          <a:off x="0" y="0"/>
          <a:ext cx="0" cy="0"/>
          <a:chOff x="0" y="0"/>
          <a:chExt cx="0" cy="0"/>
        </a:xfrm>
      </p:grpSpPr>
      <p:grpSp>
        <p:nvGrpSpPr>
          <p:cNvPr name="Group 2" id="2"/>
          <p:cNvGrpSpPr/>
          <p:nvPr/>
        </p:nvGrpSpPr>
        <p:grpSpPr>
          <a:xfrm rot="0">
            <a:off x="10734674" y="2932118"/>
            <a:ext cx="6569697" cy="4349743"/>
            <a:chOff x="0" y="0"/>
            <a:chExt cx="8759596" cy="5799657"/>
          </a:xfrm>
        </p:grpSpPr>
        <p:sp>
          <p:nvSpPr>
            <p:cNvPr name="AutoShape 3" id="3"/>
            <p:cNvSpPr/>
            <p:nvPr/>
          </p:nvSpPr>
          <p:spPr>
            <a:xfrm flipV="true">
              <a:off x="18" y="4140192"/>
              <a:ext cx="8759543" cy="12700"/>
            </a:xfrm>
            <a:prstGeom prst="line">
              <a:avLst/>
            </a:prstGeom>
            <a:ln cap="flat" w="25400">
              <a:solidFill>
                <a:srgbClr val="2E4D26"/>
              </a:solidFill>
              <a:prstDash val="solid"/>
              <a:headEnd type="none" len="sm" w="sm"/>
              <a:tailEnd type="none" len="sm" w="sm"/>
            </a:ln>
          </p:spPr>
        </p:sp>
        <p:sp>
          <p:nvSpPr>
            <p:cNvPr name="AutoShape 4" id="4"/>
            <p:cNvSpPr/>
            <p:nvPr/>
          </p:nvSpPr>
          <p:spPr>
            <a:xfrm flipV="true">
              <a:off x="35" y="1748365"/>
              <a:ext cx="8759543" cy="12700"/>
            </a:xfrm>
            <a:prstGeom prst="line">
              <a:avLst/>
            </a:prstGeom>
            <a:ln cap="flat" w="25400">
              <a:solidFill>
                <a:srgbClr val="2E4D26"/>
              </a:solidFill>
              <a:prstDash val="solid"/>
              <a:headEnd type="none" len="sm" w="sm"/>
              <a:tailEnd type="none" len="sm" w="sm"/>
            </a:ln>
          </p:spPr>
        </p:sp>
        <p:sp>
          <p:nvSpPr>
            <p:cNvPr name="TextBox 5" id="5"/>
            <p:cNvSpPr txBox="true"/>
            <p:nvPr/>
          </p:nvSpPr>
          <p:spPr>
            <a:xfrm rot="0">
              <a:off x="52" y="-76200"/>
              <a:ext cx="8759543" cy="47836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2E4D26"/>
                  </a:solidFill>
                  <a:latin typeface="Carlito"/>
                  <a:ea typeface="Carlito"/>
                  <a:cs typeface="Carlito"/>
                  <a:sym typeface="Carlito"/>
                </a:rPr>
                <a:t>AUTOR:</a:t>
              </a:r>
            </a:p>
          </p:txBody>
        </p:sp>
        <p:sp>
          <p:nvSpPr>
            <p:cNvPr name="TextBox 6" id="6"/>
            <p:cNvSpPr txBox="true"/>
            <p:nvPr/>
          </p:nvSpPr>
          <p:spPr>
            <a:xfrm rot="0">
              <a:off x="52" y="414865"/>
              <a:ext cx="8759543" cy="698500"/>
            </a:xfrm>
            <a:prstGeom prst="rect">
              <a:avLst/>
            </a:prstGeom>
          </p:spPr>
          <p:txBody>
            <a:bodyPr anchor="t" rtlCol="false" tIns="0" lIns="0" bIns="0" rIns="0">
              <a:spAutoFit/>
            </a:bodyPr>
            <a:lstStyle/>
            <a:p>
              <a:pPr algn="l" marL="0" indent="0" lvl="0">
                <a:lnSpc>
                  <a:spcPts val="4199"/>
                </a:lnSpc>
              </a:pPr>
              <a:r>
                <a:rPr lang="en-US" sz="3499">
                  <a:solidFill>
                    <a:srgbClr val="2E4D26"/>
                  </a:solidFill>
                  <a:latin typeface="Radley"/>
                  <a:ea typeface="Radley"/>
                  <a:cs typeface="Radley"/>
                  <a:sym typeface="Radley"/>
                </a:rPr>
                <a:t>Estíbaliz Junguitu</a:t>
              </a:r>
            </a:p>
          </p:txBody>
        </p:sp>
        <p:sp>
          <p:nvSpPr>
            <p:cNvPr name="TextBox 7" id="7"/>
            <p:cNvSpPr txBox="true"/>
            <p:nvPr/>
          </p:nvSpPr>
          <p:spPr>
            <a:xfrm rot="0">
              <a:off x="52" y="2317746"/>
              <a:ext cx="8759543" cy="47836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2E4D26"/>
                  </a:solidFill>
                  <a:latin typeface="Carlito"/>
                  <a:ea typeface="Carlito"/>
                  <a:cs typeface="Carlito"/>
                  <a:sym typeface="Carlito"/>
                </a:rPr>
                <a:t>BOOTCAMP</a:t>
              </a:r>
            </a:p>
          </p:txBody>
        </p:sp>
        <p:sp>
          <p:nvSpPr>
            <p:cNvPr name="TextBox 8" id="8"/>
            <p:cNvSpPr txBox="true"/>
            <p:nvPr/>
          </p:nvSpPr>
          <p:spPr>
            <a:xfrm rot="0">
              <a:off x="52" y="2808811"/>
              <a:ext cx="8759543" cy="698500"/>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2E4D26"/>
                  </a:solidFill>
                  <a:latin typeface="Radley"/>
                  <a:ea typeface="Radley"/>
                  <a:cs typeface="Radley"/>
                  <a:sym typeface="Radley"/>
                </a:rPr>
                <a:t>Data Science</a:t>
              </a:r>
            </a:p>
          </p:txBody>
        </p:sp>
        <p:sp>
          <p:nvSpPr>
            <p:cNvPr name="TextBox 9" id="9"/>
            <p:cNvSpPr txBox="true"/>
            <p:nvPr/>
          </p:nvSpPr>
          <p:spPr>
            <a:xfrm rot="0">
              <a:off x="52" y="4610092"/>
              <a:ext cx="8759543" cy="47836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2E4D26"/>
                  </a:solidFill>
                  <a:latin typeface="Carlito"/>
                  <a:ea typeface="Carlito"/>
                  <a:cs typeface="Carlito"/>
                  <a:sym typeface="Carlito"/>
                </a:rPr>
                <a:t>FECHA:</a:t>
              </a:r>
            </a:p>
          </p:txBody>
        </p:sp>
        <p:sp>
          <p:nvSpPr>
            <p:cNvPr name="TextBox 10" id="10"/>
            <p:cNvSpPr txBox="true"/>
            <p:nvPr/>
          </p:nvSpPr>
          <p:spPr>
            <a:xfrm rot="0">
              <a:off x="52" y="5101157"/>
              <a:ext cx="8759543" cy="698500"/>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2E4D26"/>
                  </a:solidFill>
                  <a:latin typeface="Radley"/>
                  <a:ea typeface="Radley"/>
                  <a:cs typeface="Radley"/>
                  <a:sym typeface="Radley"/>
                </a:rPr>
                <a:t>14/11/2025</a:t>
              </a:r>
            </a:p>
          </p:txBody>
        </p:sp>
      </p:grpSp>
      <p:grpSp>
        <p:nvGrpSpPr>
          <p:cNvPr name="Group 11" id="11"/>
          <p:cNvGrpSpPr/>
          <p:nvPr/>
        </p:nvGrpSpPr>
        <p:grpSpPr>
          <a:xfrm rot="0">
            <a:off x="666750" y="3954109"/>
            <a:ext cx="8324850" cy="1930719"/>
            <a:chOff x="0" y="0"/>
            <a:chExt cx="11099800" cy="2574292"/>
          </a:xfrm>
        </p:grpSpPr>
        <p:sp>
          <p:nvSpPr>
            <p:cNvPr name="TextBox 12" id="12"/>
            <p:cNvSpPr txBox="true"/>
            <p:nvPr/>
          </p:nvSpPr>
          <p:spPr>
            <a:xfrm rot="0">
              <a:off x="49111" y="1215813"/>
              <a:ext cx="11050689" cy="1358479"/>
            </a:xfrm>
            <a:prstGeom prst="rect">
              <a:avLst/>
            </a:prstGeom>
          </p:spPr>
          <p:txBody>
            <a:bodyPr anchor="t" rtlCol="false" tIns="0" lIns="0" bIns="0" rIns="0">
              <a:spAutoFit/>
            </a:bodyPr>
            <a:lstStyle/>
            <a:p>
              <a:pPr algn="l" marL="0" indent="0" lvl="0">
                <a:lnSpc>
                  <a:spcPts val="7840"/>
                </a:lnSpc>
              </a:pPr>
              <a:r>
                <a:rPr lang="en-US" sz="7000">
                  <a:solidFill>
                    <a:srgbClr val="D9EDC1"/>
                  </a:solidFill>
                  <a:latin typeface="Radley"/>
                  <a:ea typeface="Radley"/>
                  <a:cs typeface="Radley"/>
                  <a:sym typeface="Radley"/>
                </a:rPr>
                <a:t>Muchas gracias</a:t>
              </a:r>
            </a:p>
          </p:txBody>
        </p:sp>
        <p:sp>
          <p:nvSpPr>
            <p:cNvPr name="TextBox 13" id="13"/>
            <p:cNvSpPr txBox="true"/>
            <p:nvPr/>
          </p:nvSpPr>
          <p:spPr>
            <a:xfrm rot="0">
              <a:off x="0" y="57150"/>
              <a:ext cx="11050689" cy="645583"/>
            </a:xfrm>
            <a:prstGeom prst="rect">
              <a:avLst/>
            </a:prstGeom>
          </p:spPr>
          <p:txBody>
            <a:bodyPr anchor="t" rtlCol="false" tIns="0" lIns="0" bIns="0" rIns="0">
              <a:spAutoFit/>
            </a:bodyPr>
            <a:lstStyle/>
            <a:p>
              <a:pPr algn="l" marL="0" indent="0" lvl="0">
                <a:lnSpc>
                  <a:spcPts val="3500"/>
                </a:lnSpc>
              </a:pPr>
              <a:r>
                <a:rPr lang="en-US" sz="3500" i="true">
                  <a:solidFill>
                    <a:srgbClr val="2E4D26"/>
                  </a:solidFill>
                  <a:latin typeface="Radley Italics"/>
                  <a:ea typeface="Radley Italics"/>
                  <a:cs typeface="Radley Italics"/>
                  <a:sym typeface="Radley Italics"/>
                </a:rPr>
                <a:t>Proyecto EDA VIT_25</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3C37A"/>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1217429" cy="1593725"/>
          </a:xfrm>
        </p:grpSpPr>
        <p:sp>
          <p:nvSpPr>
            <p:cNvPr name="Freeform 3" id="3"/>
            <p:cNvSpPr/>
            <p:nvPr/>
          </p:nvSpPr>
          <p:spPr>
            <a:xfrm flipH="false" flipV="false" rot="0">
              <a:off x="0" y="0"/>
              <a:ext cx="1217429" cy="1593725"/>
            </a:xfrm>
            <a:custGeom>
              <a:avLst/>
              <a:gdLst/>
              <a:ahLst/>
              <a:cxnLst/>
              <a:rect r="r" b="b" t="t" l="l"/>
              <a:pathLst>
                <a:path h="1593725" w="1217429">
                  <a:moveTo>
                    <a:pt x="0" y="0"/>
                  </a:moveTo>
                  <a:lnTo>
                    <a:pt x="1217429" y="0"/>
                  </a:lnTo>
                  <a:lnTo>
                    <a:pt x="1217429" y="1593725"/>
                  </a:lnTo>
                  <a:lnTo>
                    <a:pt x="0" y="1593725"/>
                  </a:lnTo>
                  <a:close/>
                </a:path>
              </a:pathLst>
            </a:custGeom>
            <a:blipFill>
              <a:blip r:embed="rId2"/>
              <a:stretch>
                <a:fillRect l="0" t="-255" r="0" b="-255"/>
              </a:stretch>
            </a:blipFill>
          </p:spPr>
        </p:sp>
      </p:grpSp>
      <p:sp>
        <p:nvSpPr>
          <p:cNvPr name="TextBox 4" id="4"/>
          <p:cNvSpPr txBox="true"/>
          <p:nvPr/>
        </p:nvSpPr>
        <p:spPr>
          <a:xfrm rot="0">
            <a:off x="686495" y="723905"/>
            <a:ext cx="7211120" cy="1995172"/>
          </a:xfrm>
          <a:prstGeom prst="rect">
            <a:avLst/>
          </a:prstGeom>
        </p:spPr>
        <p:txBody>
          <a:bodyPr anchor="t" rtlCol="false" tIns="0" lIns="0" bIns="0" rIns="0">
            <a:spAutoFit/>
          </a:bodyPr>
          <a:lstStyle/>
          <a:p>
            <a:pPr algn="l" marL="0" indent="0" lvl="0">
              <a:lnSpc>
                <a:spcPts val="7840"/>
              </a:lnSpc>
              <a:spcBef>
                <a:spcPct val="0"/>
              </a:spcBef>
            </a:pPr>
            <a:r>
              <a:rPr lang="en-US" sz="7000" i="true">
                <a:solidFill>
                  <a:srgbClr val="2E4D26"/>
                </a:solidFill>
                <a:latin typeface="Radley Italics"/>
                <a:ea typeface="Radley Italics"/>
                <a:cs typeface="Radley Italics"/>
                <a:sym typeface="Radley Italics"/>
              </a:rPr>
              <a:t>Introducción al Mercado del Trigo</a:t>
            </a:r>
          </a:p>
        </p:txBody>
      </p:sp>
      <p:sp>
        <p:nvSpPr>
          <p:cNvPr name="TextBox 5" id="5"/>
          <p:cNvSpPr txBox="true"/>
          <p:nvPr/>
        </p:nvSpPr>
        <p:spPr>
          <a:xfrm rot="0">
            <a:off x="686495" y="3448055"/>
            <a:ext cx="7211120" cy="1047750"/>
          </a:xfrm>
          <a:prstGeom prst="rect">
            <a:avLst/>
          </a:prstGeom>
        </p:spPr>
        <p:txBody>
          <a:bodyPr anchor="t" rtlCol="false" tIns="0" lIns="0" bIns="0" rIns="0">
            <a:spAutoFit/>
          </a:bodyPr>
          <a:lstStyle/>
          <a:p>
            <a:pPr algn="l" marL="0" indent="0" lvl="0">
              <a:lnSpc>
                <a:spcPts val="4199"/>
              </a:lnSpc>
              <a:spcBef>
                <a:spcPct val="0"/>
              </a:spcBef>
            </a:pPr>
            <a:r>
              <a:rPr lang="en-US" sz="3499" u="none">
                <a:solidFill>
                  <a:srgbClr val="2E4D26"/>
                </a:solidFill>
                <a:latin typeface="Radley"/>
                <a:ea typeface="Radley"/>
                <a:cs typeface="Radley"/>
                <a:sym typeface="Radley"/>
              </a:rPr>
              <a:t>Importancia del trigo en la economía y cultura alimentaria de España</a:t>
            </a:r>
          </a:p>
        </p:txBody>
      </p:sp>
      <p:sp>
        <p:nvSpPr>
          <p:cNvPr name="AutoShape 6" id="6"/>
          <p:cNvSpPr/>
          <p:nvPr/>
        </p:nvSpPr>
        <p:spPr>
          <a:xfrm>
            <a:off x="666750" y="3083565"/>
            <a:ext cx="7211120" cy="0"/>
          </a:xfrm>
          <a:prstGeom prst="line">
            <a:avLst/>
          </a:prstGeom>
          <a:ln cap="flat" w="19050">
            <a:solidFill>
              <a:srgbClr val="2E4D26"/>
            </a:solidFill>
            <a:prstDash val="solid"/>
            <a:headEnd type="none" len="sm" w="sm"/>
            <a:tailEnd type="none" len="sm" w="sm"/>
          </a:ln>
        </p:spPr>
      </p:sp>
      <p:grpSp>
        <p:nvGrpSpPr>
          <p:cNvPr name="Group 7" id="7"/>
          <p:cNvGrpSpPr/>
          <p:nvPr/>
        </p:nvGrpSpPr>
        <p:grpSpPr>
          <a:xfrm rot="0">
            <a:off x="666750" y="4725173"/>
            <a:ext cx="7230865" cy="5246370"/>
            <a:chOff x="0" y="0"/>
            <a:chExt cx="1120250" cy="812800"/>
          </a:xfrm>
        </p:grpSpPr>
        <p:sp>
          <p:nvSpPr>
            <p:cNvPr name="Freeform 8" id="8"/>
            <p:cNvSpPr/>
            <p:nvPr/>
          </p:nvSpPr>
          <p:spPr>
            <a:xfrm flipH="false" flipV="false" rot="0">
              <a:off x="0" y="0"/>
              <a:ext cx="1120250" cy="812800"/>
            </a:xfrm>
            <a:custGeom>
              <a:avLst/>
              <a:gdLst/>
              <a:ahLst/>
              <a:cxnLst/>
              <a:rect r="r" b="b" t="t" l="l"/>
              <a:pathLst>
                <a:path h="812800" w="1120250">
                  <a:moveTo>
                    <a:pt x="0" y="0"/>
                  </a:moveTo>
                  <a:lnTo>
                    <a:pt x="1120250" y="0"/>
                  </a:lnTo>
                  <a:lnTo>
                    <a:pt x="1120250" y="812800"/>
                  </a:lnTo>
                  <a:lnTo>
                    <a:pt x="0" y="812800"/>
                  </a:lnTo>
                  <a:close/>
                </a:path>
              </a:pathLst>
            </a:custGeom>
            <a:solidFill>
              <a:srgbClr val="FFFFFF"/>
            </a:solidFill>
            <a:ln w="12700">
              <a:solidFill>
                <a:srgbClr val="000000"/>
              </a:solidFill>
            </a:ln>
          </p:spPr>
        </p:sp>
      </p:grpSp>
      <p:sp>
        <p:nvSpPr>
          <p:cNvPr name="TextBox 9" id="9"/>
          <p:cNvSpPr txBox="true"/>
          <p:nvPr/>
        </p:nvSpPr>
        <p:spPr>
          <a:xfrm rot="0">
            <a:off x="1238250" y="4906917"/>
            <a:ext cx="6087865" cy="4835257"/>
          </a:xfrm>
          <a:prstGeom prst="rect">
            <a:avLst/>
          </a:prstGeom>
        </p:spPr>
        <p:txBody>
          <a:bodyPr anchor="t" rtlCol="false" tIns="0" lIns="0" bIns="0" rIns="0">
            <a:spAutoFit/>
          </a:bodyPr>
          <a:lstStyle/>
          <a:p>
            <a:pPr algn="just">
              <a:lnSpc>
                <a:spcPts val="3864"/>
              </a:lnSpc>
              <a:spcBef>
                <a:spcPct val="0"/>
              </a:spcBef>
            </a:pPr>
            <a:r>
              <a:rPr lang="en-US" sz="2760">
                <a:solidFill>
                  <a:srgbClr val="2E4D26"/>
                </a:solidFill>
                <a:latin typeface="Radley"/>
                <a:ea typeface="Radley"/>
                <a:cs typeface="Radley"/>
                <a:sym typeface="Radley"/>
              </a:rPr>
              <a:t>El trigo es un elemento esencial en la alimentación española, no solo como base para el pan, sino también como un motor económico. </a:t>
            </a:r>
          </a:p>
          <a:p>
            <a:pPr algn="just">
              <a:lnSpc>
                <a:spcPts val="3864"/>
              </a:lnSpc>
              <a:spcBef>
                <a:spcPct val="0"/>
              </a:spcBef>
            </a:pPr>
            <a:r>
              <a:rPr lang="en-US" sz="2760">
                <a:solidFill>
                  <a:srgbClr val="2E4D26"/>
                </a:solidFill>
                <a:latin typeface="Radley"/>
                <a:ea typeface="Radley"/>
                <a:cs typeface="Radley"/>
                <a:sym typeface="Radley"/>
              </a:rPr>
              <a:t>A medida que los precios evolucionan, es crucial entender los factores que afectan su mercado. </a:t>
            </a:r>
          </a:p>
          <a:p>
            <a:pPr algn="just">
              <a:lnSpc>
                <a:spcPts val="3864"/>
              </a:lnSpc>
              <a:spcBef>
                <a:spcPct val="0"/>
              </a:spcBef>
            </a:pPr>
            <a:r>
              <a:rPr lang="en-US" sz="2760">
                <a:solidFill>
                  <a:srgbClr val="2E4D26"/>
                </a:solidFill>
                <a:latin typeface="Radley"/>
                <a:ea typeface="Radley"/>
                <a:cs typeface="Radley"/>
                <a:sym typeface="Radley"/>
              </a:rPr>
              <a:t>Este análisis busca explorar su relevancia y el impacto en el consumidor.</a:t>
            </a:r>
          </a:p>
        </p:txBody>
      </p:sp>
      <p:grpSp>
        <p:nvGrpSpPr>
          <p:cNvPr name="Group 10" id="10"/>
          <p:cNvGrpSpPr/>
          <p:nvPr/>
        </p:nvGrpSpPr>
        <p:grpSpPr>
          <a:xfrm rot="0">
            <a:off x="9408565" y="5738467"/>
            <a:ext cx="10550746" cy="2523470"/>
            <a:chOff x="0" y="0"/>
            <a:chExt cx="2778797" cy="664618"/>
          </a:xfrm>
        </p:grpSpPr>
        <p:sp>
          <p:nvSpPr>
            <p:cNvPr name="Freeform 11" id="11"/>
            <p:cNvSpPr/>
            <p:nvPr/>
          </p:nvSpPr>
          <p:spPr>
            <a:xfrm flipH="false" flipV="false" rot="0">
              <a:off x="0" y="0"/>
              <a:ext cx="2778797" cy="664618"/>
            </a:xfrm>
            <a:custGeom>
              <a:avLst/>
              <a:gdLst/>
              <a:ahLst/>
              <a:cxnLst/>
              <a:rect r="r" b="b" t="t" l="l"/>
              <a:pathLst>
                <a:path h="664618" w="2778797">
                  <a:moveTo>
                    <a:pt x="37423" y="0"/>
                  </a:moveTo>
                  <a:lnTo>
                    <a:pt x="2741375" y="0"/>
                  </a:lnTo>
                  <a:cubicBezTo>
                    <a:pt x="2751300" y="0"/>
                    <a:pt x="2760818" y="3943"/>
                    <a:pt x="2767836" y="10961"/>
                  </a:cubicBezTo>
                  <a:cubicBezTo>
                    <a:pt x="2774855" y="17979"/>
                    <a:pt x="2778797" y="27498"/>
                    <a:pt x="2778797" y="37423"/>
                  </a:cubicBezTo>
                  <a:lnTo>
                    <a:pt x="2778797" y="627195"/>
                  </a:lnTo>
                  <a:cubicBezTo>
                    <a:pt x="2778797" y="647863"/>
                    <a:pt x="2762043" y="664618"/>
                    <a:pt x="2741375" y="664618"/>
                  </a:cubicBezTo>
                  <a:lnTo>
                    <a:pt x="37423" y="664618"/>
                  </a:lnTo>
                  <a:cubicBezTo>
                    <a:pt x="27498" y="664618"/>
                    <a:pt x="17979" y="660675"/>
                    <a:pt x="10961" y="653657"/>
                  </a:cubicBezTo>
                  <a:cubicBezTo>
                    <a:pt x="3943" y="646639"/>
                    <a:pt x="0" y="637120"/>
                    <a:pt x="0" y="627195"/>
                  </a:cubicBezTo>
                  <a:lnTo>
                    <a:pt x="0" y="37423"/>
                  </a:lnTo>
                  <a:cubicBezTo>
                    <a:pt x="0" y="27498"/>
                    <a:pt x="3943" y="17979"/>
                    <a:pt x="10961" y="10961"/>
                  </a:cubicBezTo>
                  <a:cubicBezTo>
                    <a:pt x="17979" y="3943"/>
                    <a:pt x="27498" y="0"/>
                    <a:pt x="37423" y="0"/>
                  </a:cubicBezTo>
                  <a:close/>
                </a:path>
              </a:pathLst>
            </a:custGeom>
            <a:solidFill>
              <a:srgbClr val="2E4D26">
                <a:alpha val="71765"/>
              </a:srgbClr>
            </a:solidFill>
          </p:spPr>
        </p:sp>
        <p:sp>
          <p:nvSpPr>
            <p:cNvPr name="TextBox 12" id="12"/>
            <p:cNvSpPr txBox="true"/>
            <p:nvPr/>
          </p:nvSpPr>
          <p:spPr>
            <a:xfrm>
              <a:off x="0" y="-38100"/>
              <a:ext cx="2778797" cy="702718"/>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1317079" y="2007947"/>
            <a:ext cx="6083718" cy="1971411"/>
            <a:chOff x="0" y="0"/>
            <a:chExt cx="1602296" cy="519219"/>
          </a:xfrm>
        </p:grpSpPr>
        <p:sp>
          <p:nvSpPr>
            <p:cNvPr name="Freeform 14" id="14"/>
            <p:cNvSpPr/>
            <p:nvPr/>
          </p:nvSpPr>
          <p:spPr>
            <a:xfrm flipH="false" flipV="false" rot="0">
              <a:off x="0" y="0"/>
              <a:ext cx="1602296" cy="519219"/>
            </a:xfrm>
            <a:custGeom>
              <a:avLst/>
              <a:gdLst/>
              <a:ahLst/>
              <a:cxnLst/>
              <a:rect r="r" b="b" t="t" l="l"/>
              <a:pathLst>
                <a:path h="519219" w="1602296">
                  <a:moveTo>
                    <a:pt x="64901" y="0"/>
                  </a:moveTo>
                  <a:lnTo>
                    <a:pt x="1537395" y="0"/>
                  </a:lnTo>
                  <a:cubicBezTo>
                    <a:pt x="1573239" y="0"/>
                    <a:pt x="1602296" y="29057"/>
                    <a:pt x="1602296" y="64901"/>
                  </a:cubicBezTo>
                  <a:lnTo>
                    <a:pt x="1602296" y="454319"/>
                  </a:lnTo>
                  <a:cubicBezTo>
                    <a:pt x="1602296" y="490162"/>
                    <a:pt x="1573239" y="519219"/>
                    <a:pt x="1537395" y="519219"/>
                  </a:cubicBezTo>
                  <a:lnTo>
                    <a:pt x="64901" y="519219"/>
                  </a:lnTo>
                  <a:cubicBezTo>
                    <a:pt x="47688" y="519219"/>
                    <a:pt x="31180" y="512382"/>
                    <a:pt x="19009" y="500210"/>
                  </a:cubicBezTo>
                  <a:cubicBezTo>
                    <a:pt x="6838" y="488039"/>
                    <a:pt x="0" y="471531"/>
                    <a:pt x="0" y="454319"/>
                  </a:cubicBezTo>
                  <a:lnTo>
                    <a:pt x="0" y="64901"/>
                  </a:lnTo>
                  <a:cubicBezTo>
                    <a:pt x="0" y="29057"/>
                    <a:pt x="29057" y="0"/>
                    <a:pt x="64901" y="0"/>
                  </a:cubicBezTo>
                  <a:close/>
                </a:path>
              </a:pathLst>
            </a:custGeom>
            <a:solidFill>
              <a:srgbClr val="2E4D26">
                <a:alpha val="71765"/>
              </a:srgbClr>
            </a:solidFill>
          </p:spPr>
        </p:sp>
        <p:sp>
          <p:nvSpPr>
            <p:cNvPr name="TextBox 15" id="15"/>
            <p:cNvSpPr txBox="true"/>
            <p:nvPr/>
          </p:nvSpPr>
          <p:spPr>
            <a:xfrm>
              <a:off x="0" y="-38100"/>
              <a:ext cx="1602296" cy="557319"/>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11782425" y="2304562"/>
            <a:ext cx="5153025" cy="1674797"/>
          </a:xfrm>
          <a:prstGeom prst="rect">
            <a:avLst/>
          </a:prstGeom>
        </p:spPr>
        <p:txBody>
          <a:bodyPr anchor="t" rtlCol="false" tIns="0" lIns="0" bIns="0" rIns="0">
            <a:spAutoFit/>
          </a:bodyPr>
          <a:lstStyle/>
          <a:p>
            <a:pPr algn="just" marL="0" indent="0" lvl="0">
              <a:lnSpc>
                <a:spcPts val="3238"/>
              </a:lnSpc>
              <a:spcBef>
                <a:spcPct val="0"/>
              </a:spcBef>
            </a:pPr>
            <a:r>
              <a:rPr lang="en-US" b="true" sz="2313" spc="307">
                <a:solidFill>
                  <a:srgbClr val="D9EDC1">
                    <a:alpha val="74902"/>
                  </a:srgbClr>
                </a:solidFill>
                <a:latin typeface="Carlito Bold"/>
                <a:ea typeface="Carlito Bold"/>
                <a:cs typeface="Carlito Bold"/>
                <a:sym typeface="Carlito Bold"/>
              </a:rPr>
              <a:t>LOS HOGARES ESPAÑOLES GASTARON EN PAN A LO LARGO DEL AÑO 2024 </a:t>
            </a:r>
          </a:p>
          <a:p>
            <a:pPr algn="just" marL="0" indent="0" lvl="0">
              <a:lnSpc>
                <a:spcPts val="3238"/>
              </a:lnSpc>
              <a:spcBef>
                <a:spcPct val="0"/>
              </a:spcBef>
            </a:pPr>
          </a:p>
        </p:txBody>
      </p:sp>
      <p:sp>
        <p:nvSpPr>
          <p:cNvPr name="TextBox 17" id="17"/>
          <p:cNvSpPr txBox="true"/>
          <p:nvPr/>
        </p:nvSpPr>
        <p:spPr>
          <a:xfrm rot="0">
            <a:off x="9785328" y="5506774"/>
            <a:ext cx="8502672" cy="2472507"/>
          </a:xfrm>
          <a:prstGeom prst="rect">
            <a:avLst/>
          </a:prstGeom>
        </p:spPr>
        <p:txBody>
          <a:bodyPr anchor="t" rtlCol="false" tIns="0" lIns="0" bIns="0" rIns="0">
            <a:spAutoFit/>
          </a:bodyPr>
          <a:lstStyle/>
          <a:p>
            <a:pPr algn="just" marL="0" indent="0" lvl="0">
              <a:lnSpc>
                <a:spcPts val="18070"/>
              </a:lnSpc>
              <a:spcBef>
                <a:spcPct val="0"/>
              </a:spcBef>
            </a:pPr>
            <a:r>
              <a:rPr lang="en-US" b="true" sz="12907" spc="1716">
                <a:solidFill>
                  <a:srgbClr val="FFFFFF"/>
                </a:solidFill>
                <a:latin typeface="Carlito Bold"/>
                <a:ea typeface="Carlito Bold"/>
                <a:cs typeface="Carlito Bold"/>
                <a:sym typeface="Carlito Bold"/>
              </a:rPr>
              <a:t>3.378 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E4D26"/>
        </a:solidFill>
      </p:bgPr>
    </p:bg>
    <p:spTree>
      <p:nvGrpSpPr>
        <p:cNvPr id="1" name=""/>
        <p:cNvGrpSpPr/>
        <p:nvPr/>
      </p:nvGrpSpPr>
      <p:grpSpPr>
        <a:xfrm>
          <a:off x="0" y="0"/>
          <a:ext cx="0" cy="0"/>
          <a:chOff x="0" y="0"/>
          <a:chExt cx="0" cy="0"/>
        </a:xfrm>
      </p:grpSpPr>
      <p:sp>
        <p:nvSpPr>
          <p:cNvPr name="TextBox 2" id="2"/>
          <p:cNvSpPr txBox="true"/>
          <p:nvPr/>
        </p:nvSpPr>
        <p:spPr>
          <a:xfrm rot="0">
            <a:off x="8765203" y="327267"/>
            <a:ext cx="8684795" cy="3405123"/>
          </a:xfrm>
          <a:prstGeom prst="rect">
            <a:avLst/>
          </a:prstGeom>
        </p:spPr>
        <p:txBody>
          <a:bodyPr anchor="t" rtlCol="false" tIns="0" lIns="0" bIns="0" rIns="0">
            <a:spAutoFit/>
          </a:bodyPr>
          <a:lstStyle/>
          <a:p>
            <a:pPr algn="just">
              <a:lnSpc>
                <a:spcPts val="5242"/>
              </a:lnSpc>
            </a:pPr>
            <a:r>
              <a:rPr lang="en-US" sz="4899" spc="-244">
                <a:solidFill>
                  <a:srgbClr val="D9EDC1"/>
                </a:solidFill>
                <a:latin typeface="Carlito"/>
                <a:ea typeface="Carlito"/>
                <a:cs typeface="Carlito"/>
                <a:sym typeface="Carlito"/>
              </a:rPr>
              <a:t>Un panadero, sobre la subida del precio del pan en España: </a:t>
            </a:r>
          </a:p>
          <a:p>
            <a:pPr algn="just">
              <a:lnSpc>
                <a:spcPts val="5242"/>
              </a:lnSpc>
            </a:pPr>
            <a:r>
              <a:rPr lang="en-US" sz="4899" spc="-244">
                <a:solidFill>
                  <a:srgbClr val="D9EDC1"/>
                </a:solidFill>
                <a:latin typeface="Carlito"/>
                <a:ea typeface="Carlito"/>
                <a:cs typeface="Carlito"/>
                <a:sym typeface="Carlito"/>
              </a:rPr>
              <a:t>"Una barra costaba 1 €, ahora el doble, y en enero subirá más"</a:t>
            </a:r>
          </a:p>
          <a:p>
            <a:pPr algn="just" marL="0" indent="0" lvl="0">
              <a:lnSpc>
                <a:spcPts val="5242"/>
              </a:lnSpc>
            </a:pPr>
          </a:p>
        </p:txBody>
      </p:sp>
      <p:sp>
        <p:nvSpPr>
          <p:cNvPr name="TextBox 3" id="3"/>
          <p:cNvSpPr txBox="true"/>
          <p:nvPr/>
        </p:nvSpPr>
        <p:spPr>
          <a:xfrm rot="0">
            <a:off x="8669854" y="4022799"/>
            <a:ext cx="8684795" cy="5808631"/>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D9EDC1"/>
                </a:solidFill>
                <a:latin typeface="Carlito"/>
                <a:ea typeface="Carlito"/>
                <a:cs typeface="Carlito"/>
                <a:sym typeface="Carlito"/>
              </a:rPr>
              <a:t>Vamos a analizar</a:t>
            </a:r>
            <a:r>
              <a:rPr lang="en-US" sz="3000" u="none">
                <a:solidFill>
                  <a:srgbClr val="D9EDC1"/>
                </a:solidFill>
                <a:latin typeface="Carlito"/>
                <a:ea typeface="Carlito"/>
                <a:cs typeface="Carlito"/>
                <a:sym typeface="Carlito"/>
              </a:rPr>
              <a:t> los posibles factores que pueden influir en el precio del pan ,  </a:t>
            </a:r>
          </a:p>
          <a:p>
            <a:pPr algn="just" marL="0" indent="0" lvl="0">
              <a:lnSpc>
                <a:spcPts val="4200"/>
              </a:lnSpc>
              <a:spcBef>
                <a:spcPct val="0"/>
              </a:spcBef>
            </a:pPr>
            <a:r>
              <a:rPr lang="en-US" sz="3000" u="none">
                <a:solidFill>
                  <a:srgbClr val="D9EDC1"/>
                </a:solidFill>
                <a:latin typeface="Carlito"/>
                <a:ea typeface="Carlito"/>
                <a:cs typeface="Carlito"/>
                <a:sym typeface="Carlito"/>
              </a:rPr>
              <a:t>Las </a:t>
            </a:r>
            <a:r>
              <a:rPr lang="en-US" b="true" sz="3000" u="sng">
                <a:solidFill>
                  <a:srgbClr val="D9EDC1"/>
                </a:solidFill>
                <a:latin typeface="Carlito Bold"/>
                <a:ea typeface="Carlito Bold"/>
                <a:cs typeface="Carlito Bold"/>
                <a:sym typeface="Carlito Bold"/>
              </a:rPr>
              <a:t>hipótesis</a:t>
            </a:r>
            <a:r>
              <a:rPr lang="en-US" sz="3000" u="none">
                <a:solidFill>
                  <a:srgbClr val="D9EDC1"/>
                </a:solidFill>
                <a:latin typeface="Carlito"/>
                <a:ea typeface="Carlito"/>
                <a:cs typeface="Carlito"/>
                <a:sym typeface="Carlito"/>
              </a:rPr>
              <a:t> en las que se ha fundamentado el estudio han sido: </a:t>
            </a:r>
          </a:p>
          <a:p>
            <a:pPr algn="just" marL="0" indent="0" lvl="0">
              <a:lnSpc>
                <a:spcPts val="4200"/>
              </a:lnSpc>
              <a:spcBef>
                <a:spcPct val="0"/>
              </a:spcBef>
            </a:pPr>
          </a:p>
          <a:p>
            <a:pPr algn="just" marL="647700" indent="-323850" lvl="1">
              <a:lnSpc>
                <a:spcPts val="4200"/>
              </a:lnSpc>
              <a:spcBef>
                <a:spcPct val="0"/>
              </a:spcBef>
              <a:buFont typeface="Arial"/>
              <a:buChar char="•"/>
            </a:pPr>
            <a:r>
              <a:rPr lang="en-US" sz="3000" u="none">
                <a:solidFill>
                  <a:srgbClr val="D9EDC1"/>
                </a:solidFill>
                <a:latin typeface="Carlito"/>
                <a:ea typeface="Carlito"/>
                <a:cs typeface="Carlito"/>
                <a:sym typeface="Carlito"/>
              </a:rPr>
              <a:t>Los factores externos coyunturales derivados de la situación geopolítica mundial. </a:t>
            </a:r>
          </a:p>
          <a:p>
            <a:pPr algn="just" marL="647700" indent="-323850" lvl="1">
              <a:lnSpc>
                <a:spcPts val="4200"/>
              </a:lnSpc>
              <a:spcBef>
                <a:spcPct val="0"/>
              </a:spcBef>
              <a:buFont typeface="Arial"/>
              <a:buChar char="•"/>
            </a:pPr>
            <a:r>
              <a:rPr lang="en-US" sz="3000" u="none">
                <a:solidFill>
                  <a:srgbClr val="D9EDC1"/>
                </a:solidFill>
                <a:latin typeface="Carlito"/>
                <a:ea typeface="Carlito"/>
                <a:cs typeface="Carlito"/>
                <a:sym typeface="Carlito"/>
              </a:rPr>
              <a:t>Las nuevas tendencias en los hábitos de consumo.</a:t>
            </a:r>
          </a:p>
          <a:p>
            <a:pPr algn="just" marL="647700" indent="-323850" lvl="1">
              <a:lnSpc>
                <a:spcPts val="4200"/>
              </a:lnSpc>
              <a:spcBef>
                <a:spcPct val="0"/>
              </a:spcBef>
              <a:buFont typeface="Arial"/>
              <a:buChar char="•"/>
            </a:pPr>
            <a:r>
              <a:rPr lang="en-US" sz="3000" u="none">
                <a:solidFill>
                  <a:srgbClr val="D9EDC1"/>
                </a:solidFill>
                <a:latin typeface="Carlito"/>
                <a:ea typeface="Carlito"/>
                <a:cs typeface="Carlito"/>
                <a:sym typeface="Carlito"/>
              </a:rPr>
              <a:t>El cambio climático.</a:t>
            </a:r>
          </a:p>
          <a:p>
            <a:pPr algn="just" marL="647700" indent="-323850" lvl="1">
              <a:lnSpc>
                <a:spcPts val="4200"/>
              </a:lnSpc>
              <a:spcBef>
                <a:spcPct val="0"/>
              </a:spcBef>
              <a:buFont typeface="Arial"/>
              <a:buChar char="•"/>
            </a:pPr>
            <a:r>
              <a:rPr lang="en-US" sz="3000" u="none">
                <a:solidFill>
                  <a:srgbClr val="D9EDC1"/>
                </a:solidFill>
                <a:latin typeface="Carlito"/>
                <a:ea typeface="Carlito"/>
                <a:cs typeface="Carlito"/>
                <a:sym typeface="Carlito"/>
              </a:rPr>
              <a:t>La política comunitaria en la UE.</a:t>
            </a:r>
          </a:p>
          <a:p>
            <a:pPr algn="just" marL="0" indent="0" lvl="0">
              <a:lnSpc>
                <a:spcPts val="3328"/>
              </a:lnSpc>
              <a:spcBef>
                <a:spcPct val="0"/>
              </a:spcBef>
            </a:pPr>
          </a:p>
        </p:txBody>
      </p:sp>
      <p:sp>
        <p:nvSpPr>
          <p:cNvPr name="AutoShape 4" id="4"/>
          <p:cNvSpPr/>
          <p:nvPr/>
        </p:nvSpPr>
        <p:spPr>
          <a:xfrm>
            <a:off x="8669854" y="3732389"/>
            <a:ext cx="8684795" cy="0"/>
          </a:xfrm>
          <a:prstGeom prst="line">
            <a:avLst/>
          </a:prstGeom>
          <a:ln cap="flat" w="19050">
            <a:solidFill>
              <a:srgbClr val="D9EDC1"/>
            </a:solidFill>
            <a:prstDash val="solid"/>
            <a:headEnd type="none" len="sm" w="sm"/>
            <a:tailEnd type="none" len="sm" w="sm"/>
          </a:ln>
        </p:spPr>
      </p:sp>
      <p:grpSp>
        <p:nvGrpSpPr>
          <p:cNvPr name="Group 5" id="5"/>
          <p:cNvGrpSpPr/>
          <p:nvPr/>
        </p:nvGrpSpPr>
        <p:grpSpPr>
          <a:xfrm rot="0">
            <a:off x="-9525" y="0"/>
            <a:ext cx="7858125" cy="10287000"/>
            <a:chOff x="0" y="0"/>
            <a:chExt cx="2677931" cy="3505655"/>
          </a:xfrm>
        </p:grpSpPr>
        <p:sp>
          <p:nvSpPr>
            <p:cNvPr name="Freeform 6" id="6"/>
            <p:cNvSpPr/>
            <p:nvPr/>
          </p:nvSpPr>
          <p:spPr>
            <a:xfrm flipH="false" flipV="false" rot="0">
              <a:off x="0" y="0"/>
              <a:ext cx="2677931" cy="3505655"/>
            </a:xfrm>
            <a:custGeom>
              <a:avLst/>
              <a:gdLst/>
              <a:ahLst/>
              <a:cxnLst/>
              <a:rect r="r" b="b" t="t" l="l"/>
              <a:pathLst>
                <a:path h="3505655" w="2677931">
                  <a:moveTo>
                    <a:pt x="0" y="0"/>
                  </a:moveTo>
                  <a:lnTo>
                    <a:pt x="2677931" y="0"/>
                  </a:lnTo>
                  <a:lnTo>
                    <a:pt x="2677931" y="3505655"/>
                  </a:lnTo>
                  <a:lnTo>
                    <a:pt x="0" y="3505655"/>
                  </a:lnTo>
                  <a:close/>
                </a:path>
              </a:pathLst>
            </a:custGeom>
            <a:blipFill>
              <a:blip r:embed="rId2"/>
              <a:stretch>
                <a:fillRect l="0" t="-255" r="0" b="-255"/>
              </a:stretch>
            </a:blipFill>
          </p:spPr>
        </p:sp>
      </p:grpSp>
      <p:sp>
        <p:nvSpPr>
          <p:cNvPr name="TextBox 7" id="7"/>
          <p:cNvSpPr txBox="true"/>
          <p:nvPr/>
        </p:nvSpPr>
        <p:spPr>
          <a:xfrm rot="0">
            <a:off x="8860551" y="3284081"/>
            <a:ext cx="8494097" cy="448308"/>
          </a:xfrm>
          <a:prstGeom prst="rect">
            <a:avLst/>
          </a:prstGeom>
        </p:spPr>
        <p:txBody>
          <a:bodyPr anchor="t" rtlCol="false" tIns="0" lIns="0" bIns="0" rIns="0">
            <a:spAutoFit/>
          </a:bodyPr>
          <a:lstStyle/>
          <a:p>
            <a:pPr algn="ctr">
              <a:lnSpc>
                <a:spcPts val="3640"/>
              </a:lnSpc>
            </a:pPr>
            <a:r>
              <a:rPr lang="en-US" sz="2600" i="true">
                <a:solidFill>
                  <a:srgbClr val="D9EDC1"/>
                </a:solidFill>
                <a:latin typeface="Open Sans Italics"/>
                <a:ea typeface="Open Sans Italics"/>
                <a:cs typeface="Open Sans Italics"/>
                <a:sym typeface="Open Sans Italics"/>
              </a:rPr>
              <a:t>Fuente: El Español - 28 octubre 2025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3C37A"/>
        </a:solidFill>
      </p:bgPr>
    </p:bg>
    <p:spTree>
      <p:nvGrpSpPr>
        <p:cNvPr id="1" name=""/>
        <p:cNvGrpSpPr/>
        <p:nvPr/>
      </p:nvGrpSpPr>
      <p:grpSpPr>
        <a:xfrm>
          <a:off x="0" y="0"/>
          <a:ext cx="0" cy="0"/>
          <a:chOff x="0" y="0"/>
          <a:chExt cx="0" cy="0"/>
        </a:xfrm>
      </p:grpSpPr>
      <p:grpSp>
        <p:nvGrpSpPr>
          <p:cNvPr name="Group 2" id="2"/>
          <p:cNvGrpSpPr/>
          <p:nvPr/>
        </p:nvGrpSpPr>
        <p:grpSpPr>
          <a:xfrm rot="0">
            <a:off x="10429875" y="0"/>
            <a:ext cx="7858125" cy="10287000"/>
            <a:chOff x="0" y="0"/>
            <a:chExt cx="2677931" cy="3505655"/>
          </a:xfrm>
        </p:grpSpPr>
        <p:sp>
          <p:nvSpPr>
            <p:cNvPr name="Freeform 3" id="3"/>
            <p:cNvSpPr/>
            <p:nvPr/>
          </p:nvSpPr>
          <p:spPr>
            <a:xfrm flipH="false" flipV="false" rot="0">
              <a:off x="0" y="0"/>
              <a:ext cx="2677931" cy="3505655"/>
            </a:xfrm>
            <a:custGeom>
              <a:avLst/>
              <a:gdLst/>
              <a:ahLst/>
              <a:cxnLst/>
              <a:rect r="r" b="b" t="t" l="l"/>
              <a:pathLst>
                <a:path h="3505655" w="2677931">
                  <a:moveTo>
                    <a:pt x="0" y="0"/>
                  </a:moveTo>
                  <a:lnTo>
                    <a:pt x="2677931" y="0"/>
                  </a:lnTo>
                  <a:lnTo>
                    <a:pt x="2677931" y="3505655"/>
                  </a:lnTo>
                  <a:lnTo>
                    <a:pt x="0" y="3505655"/>
                  </a:lnTo>
                  <a:close/>
                </a:path>
              </a:pathLst>
            </a:custGeom>
            <a:blipFill>
              <a:blip r:embed="rId2"/>
              <a:stretch>
                <a:fillRect l="0" t="-255" r="0" b="-255"/>
              </a:stretch>
            </a:blipFill>
          </p:spPr>
        </p:sp>
      </p:grpSp>
      <p:sp>
        <p:nvSpPr>
          <p:cNvPr name="TextBox 4" id="4"/>
          <p:cNvSpPr txBox="true"/>
          <p:nvPr/>
        </p:nvSpPr>
        <p:spPr>
          <a:xfrm rot="0">
            <a:off x="686495" y="6071304"/>
            <a:ext cx="8733535" cy="3657600"/>
          </a:xfrm>
          <a:prstGeom prst="rect">
            <a:avLst/>
          </a:prstGeom>
        </p:spPr>
        <p:txBody>
          <a:bodyPr anchor="t" rtlCol="false" tIns="0" lIns="0" bIns="0" rIns="0">
            <a:spAutoFit/>
          </a:bodyPr>
          <a:lstStyle/>
          <a:p>
            <a:pPr algn="just">
              <a:lnSpc>
                <a:spcPts val="3600"/>
              </a:lnSpc>
            </a:pPr>
          </a:p>
          <a:p>
            <a:pPr algn="just" marL="647700" indent="-323850" lvl="1">
              <a:lnSpc>
                <a:spcPts val="3600"/>
              </a:lnSpc>
              <a:buFont typeface="Arial"/>
              <a:buChar char="•"/>
            </a:pPr>
            <a:r>
              <a:rPr lang="en-US" sz="3000" i="true">
                <a:solidFill>
                  <a:srgbClr val="2E4D26"/>
                </a:solidFill>
                <a:latin typeface="Radley Italics"/>
                <a:ea typeface="Radley Italics"/>
                <a:cs typeface="Radley Italics"/>
                <a:sym typeface="Radley Italics"/>
              </a:rPr>
              <a:t>BBDD Taric EU (Fiscalidad y Unión Aduanera).</a:t>
            </a:r>
          </a:p>
          <a:p>
            <a:pPr algn="just" marL="647700" indent="-323850" lvl="1">
              <a:lnSpc>
                <a:spcPts val="3600"/>
              </a:lnSpc>
              <a:buFont typeface="Arial"/>
              <a:buChar char="•"/>
            </a:pPr>
            <a:r>
              <a:rPr lang="en-US" sz="3000" i="true">
                <a:solidFill>
                  <a:srgbClr val="2E4D26"/>
                </a:solidFill>
                <a:latin typeface="Radley Italics"/>
                <a:ea typeface="Radley Italics"/>
                <a:cs typeface="Radley Italics"/>
                <a:sym typeface="Radley Italics"/>
              </a:rPr>
              <a:t>Dirección General para la Agricultura y el Desarrollo Rural de la Comisión Europea.</a:t>
            </a:r>
          </a:p>
          <a:p>
            <a:pPr algn="just" marL="647700" indent="-323850" lvl="1">
              <a:lnSpc>
                <a:spcPts val="3600"/>
              </a:lnSpc>
              <a:buFont typeface="Arial"/>
              <a:buChar char="•"/>
            </a:pPr>
            <a:r>
              <a:rPr lang="en-US" sz="3000" i="true">
                <a:solidFill>
                  <a:srgbClr val="2E4D26"/>
                </a:solidFill>
                <a:latin typeface="Radley Italics"/>
                <a:ea typeface="Radley Italics"/>
                <a:cs typeface="Radley Italics"/>
                <a:sym typeface="Radley Italics"/>
              </a:rPr>
              <a:t>Eurostat -Portal de estadística de la UE.</a:t>
            </a:r>
          </a:p>
          <a:p>
            <a:pPr algn="just" marL="647700" indent="-323850" lvl="1">
              <a:lnSpc>
                <a:spcPts val="3600"/>
              </a:lnSpc>
              <a:buFont typeface="Arial"/>
              <a:buChar char="•"/>
            </a:pPr>
            <a:r>
              <a:rPr lang="en-US" sz="3000" i="true">
                <a:solidFill>
                  <a:srgbClr val="2E4D26"/>
                </a:solidFill>
                <a:latin typeface="Radley Italics"/>
                <a:ea typeface="Radley Italics"/>
                <a:cs typeface="Radley Italics"/>
                <a:sym typeface="Radley Italics"/>
              </a:rPr>
              <a:t>Portal Observatorio de precios IPCA.</a:t>
            </a:r>
          </a:p>
          <a:p>
            <a:pPr algn="just" marL="647700" indent="-323850" lvl="1">
              <a:lnSpc>
                <a:spcPts val="3600"/>
              </a:lnSpc>
              <a:buFont typeface="Arial"/>
              <a:buChar char="•"/>
            </a:pPr>
            <a:r>
              <a:rPr lang="en-US" sz="3000" i="true">
                <a:solidFill>
                  <a:srgbClr val="2E4D26"/>
                </a:solidFill>
                <a:latin typeface="Radley Italics"/>
                <a:ea typeface="Radley Italics"/>
                <a:cs typeface="Radley Italics"/>
                <a:sym typeface="Radley Italics"/>
              </a:rPr>
              <a:t>AEMET</a:t>
            </a:r>
          </a:p>
          <a:p>
            <a:pPr algn="just" marL="647700" indent="-323850" lvl="1">
              <a:lnSpc>
                <a:spcPts val="3600"/>
              </a:lnSpc>
              <a:spcBef>
                <a:spcPct val="0"/>
              </a:spcBef>
              <a:buFont typeface="Arial"/>
              <a:buChar char="•"/>
            </a:pPr>
            <a:r>
              <a:rPr lang="en-US" sz="3000" i="true">
                <a:solidFill>
                  <a:srgbClr val="2E4D26"/>
                </a:solidFill>
                <a:latin typeface="Radley Italics"/>
                <a:ea typeface="Radley Italics"/>
                <a:cs typeface="Radley Italics"/>
                <a:sym typeface="Radley Italics"/>
              </a:rPr>
              <a:t>RTVE play</a:t>
            </a:r>
          </a:p>
        </p:txBody>
      </p:sp>
      <p:grpSp>
        <p:nvGrpSpPr>
          <p:cNvPr name="Group 5" id="5"/>
          <p:cNvGrpSpPr/>
          <p:nvPr/>
        </p:nvGrpSpPr>
        <p:grpSpPr>
          <a:xfrm rot="0">
            <a:off x="666750" y="666750"/>
            <a:ext cx="12944475" cy="1795780"/>
            <a:chOff x="0" y="0"/>
            <a:chExt cx="17259300" cy="2394374"/>
          </a:xfrm>
        </p:grpSpPr>
        <p:sp>
          <p:nvSpPr>
            <p:cNvPr name="TextBox 6" id="6"/>
            <p:cNvSpPr txBox="true"/>
            <p:nvPr/>
          </p:nvSpPr>
          <p:spPr>
            <a:xfrm rot="0">
              <a:off x="0" y="142875"/>
              <a:ext cx="17259300" cy="1275292"/>
            </a:xfrm>
            <a:prstGeom prst="rect">
              <a:avLst/>
            </a:prstGeom>
          </p:spPr>
          <p:txBody>
            <a:bodyPr anchor="t" rtlCol="false" tIns="0" lIns="0" bIns="0" rIns="0">
              <a:spAutoFit/>
            </a:bodyPr>
            <a:lstStyle/>
            <a:p>
              <a:pPr algn="l" marL="0" indent="0" lvl="0">
                <a:lnSpc>
                  <a:spcPts val="6999"/>
                </a:lnSpc>
              </a:pPr>
              <a:r>
                <a:rPr lang="en-US" sz="6999">
                  <a:solidFill>
                    <a:srgbClr val="D9EDC1"/>
                  </a:solidFill>
                  <a:latin typeface="Radley"/>
                  <a:ea typeface="Radley"/>
                  <a:cs typeface="Radley"/>
                  <a:sym typeface="Radley"/>
                </a:rPr>
                <a:t>Fuentes de Datos</a:t>
              </a:r>
            </a:p>
          </p:txBody>
        </p:sp>
        <p:sp>
          <p:nvSpPr>
            <p:cNvPr name="TextBox 7" id="7"/>
            <p:cNvSpPr txBox="true"/>
            <p:nvPr/>
          </p:nvSpPr>
          <p:spPr>
            <a:xfrm rot="0">
              <a:off x="0" y="1771650"/>
              <a:ext cx="17259300" cy="622724"/>
            </a:xfrm>
            <a:prstGeom prst="rect">
              <a:avLst/>
            </a:prstGeom>
          </p:spPr>
          <p:txBody>
            <a:bodyPr anchor="t" rtlCol="false" tIns="0" lIns="0" bIns="0" rIns="0">
              <a:spAutoFit/>
            </a:bodyPr>
            <a:lstStyle/>
            <a:p>
              <a:pPr algn="l" marL="0" indent="0" lvl="0">
                <a:lnSpc>
                  <a:spcPts val="3919"/>
                </a:lnSpc>
                <a:spcBef>
                  <a:spcPct val="0"/>
                </a:spcBef>
              </a:pPr>
              <a:r>
                <a:rPr lang="en-US" sz="2799" strike="noStrike" u="none">
                  <a:solidFill>
                    <a:srgbClr val="2E4D26"/>
                  </a:solidFill>
                  <a:latin typeface="Radley"/>
                  <a:ea typeface="Radley"/>
                  <a:cs typeface="Radley"/>
                  <a:sym typeface="Radley"/>
                </a:rPr>
                <a:t>Métodos para validar las hipótesis planteadas</a:t>
              </a:r>
            </a:p>
          </p:txBody>
        </p:sp>
      </p:grpSp>
      <p:grpSp>
        <p:nvGrpSpPr>
          <p:cNvPr name="Group 8" id="8"/>
          <p:cNvGrpSpPr/>
          <p:nvPr/>
        </p:nvGrpSpPr>
        <p:grpSpPr>
          <a:xfrm rot="0">
            <a:off x="469114" y="2623923"/>
            <a:ext cx="16214006" cy="3237254"/>
            <a:chOff x="0" y="0"/>
            <a:chExt cx="4270355" cy="852610"/>
          </a:xfrm>
        </p:grpSpPr>
        <p:sp>
          <p:nvSpPr>
            <p:cNvPr name="Freeform 9" id="9"/>
            <p:cNvSpPr/>
            <p:nvPr/>
          </p:nvSpPr>
          <p:spPr>
            <a:xfrm flipH="false" flipV="false" rot="0">
              <a:off x="0" y="0"/>
              <a:ext cx="4270355" cy="852610"/>
            </a:xfrm>
            <a:custGeom>
              <a:avLst/>
              <a:gdLst/>
              <a:ahLst/>
              <a:cxnLst/>
              <a:rect r="r" b="b" t="t" l="l"/>
              <a:pathLst>
                <a:path h="852610" w="4270355">
                  <a:moveTo>
                    <a:pt x="24352" y="0"/>
                  </a:moveTo>
                  <a:lnTo>
                    <a:pt x="4246004" y="0"/>
                  </a:lnTo>
                  <a:cubicBezTo>
                    <a:pt x="4259453" y="0"/>
                    <a:pt x="4270355" y="10903"/>
                    <a:pt x="4270355" y="24352"/>
                  </a:cubicBezTo>
                  <a:lnTo>
                    <a:pt x="4270355" y="828259"/>
                  </a:lnTo>
                  <a:cubicBezTo>
                    <a:pt x="4270355" y="834717"/>
                    <a:pt x="4267789" y="840911"/>
                    <a:pt x="4263223" y="845478"/>
                  </a:cubicBezTo>
                  <a:cubicBezTo>
                    <a:pt x="4258656" y="850045"/>
                    <a:pt x="4252462" y="852610"/>
                    <a:pt x="4246004" y="852610"/>
                  </a:cubicBezTo>
                  <a:lnTo>
                    <a:pt x="24352" y="852610"/>
                  </a:lnTo>
                  <a:cubicBezTo>
                    <a:pt x="17893" y="852610"/>
                    <a:pt x="11699" y="850045"/>
                    <a:pt x="7132" y="845478"/>
                  </a:cubicBezTo>
                  <a:cubicBezTo>
                    <a:pt x="2566" y="840911"/>
                    <a:pt x="0" y="834717"/>
                    <a:pt x="0" y="828259"/>
                  </a:cubicBezTo>
                  <a:lnTo>
                    <a:pt x="0" y="24352"/>
                  </a:lnTo>
                  <a:cubicBezTo>
                    <a:pt x="0" y="17893"/>
                    <a:pt x="2566" y="11699"/>
                    <a:pt x="7132" y="7132"/>
                  </a:cubicBezTo>
                  <a:cubicBezTo>
                    <a:pt x="11699" y="2566"/>
                    <a:pt x="17893" y="0"/>
                    <a:pt x="24352" y="0"/>
                  </a:cubicBezTo>
                  <a:close/>
                </a:path>
              </a:pathLst>
            </a:custGeom>
            <a:solidFill>
              <a:srgbClr val="2E4D26">
                <a:alpha val="71765"/>
              </a:srgbClr>
            </a:solidFill>
          </p:spPr>
        </p:sp>
        <p:sp>
          <p:nvSpPr>
            <p:cNvPr name="TextBox 10" id="10"/>
            <p:cNvSpPr txBox="true"/>
            <p:nvPr/>
          </p:nvSpPr>
          <p:spPr>
            <a:xfrm>
              <a:off x="0" y="-38100"/>
              <a:ext cx="4270355" cy="890710"/>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686495" y="2928100"/>
            <a:ext cx="15557335" cy="2533650"/>
          </a:xfrm>
          <a:prstGeom prst="rect">
            <a:avLst/>
          </a:prstGeom>
        </p:spPr>
        <p:txBody>
          <a:bodyPr anchor="t" rtlCol="false" tIns="0" lIns="0" bIns="0" rIns="0">
            <a:spAutoFit/>
          </a:bodyPr>
          <a:lstStyle/>
          <a:p>
            <a:pPr algn="just" marL="0" indent="0" lvl="0">
              <a:lnSpc>
                <a:spcPts val="3900"/>
              </a:lnSpc>
            </a:pPr>
            <a:r>
              <a:rPr lang="en-US" sz="3000">
                <a:solidFill>
                  <a:srgbClr val="D9EDC1"/>
                </a:solidFill>
                <a:latin typeface="Carlito"/>
                <a:ea typeface="Carlito"/>
                <a:cs typeface="Carlito"/>
                <a:sym typeface="Carlito"/>
              </a:rPr>
              <a:t>Para respaldar las hipótesis planteadas sobre la evolución del precio del trigo, se han utilizado diversas fuentes de datos, incluyendo estadísticas oficiales del Ministerio de Agricultura y reportes de mercados agrícolas. </a:t>
            </a:r>
          </a:p>
          <a:p>
            <a:pPr algn="just" marL="0" indent="0" lvl="0">
              <a:lnSpc>
                <a:spcPts val="3900"/>
              </a:lnSpc>
            </a:pPr>
            <a:r>
              <a:rPr lang="en-US" sz="3000">
                <a:solidFill>
                  <a:srgbClr val="D9EDC1"/>
                </a:solidFill>
                <a:latin typeface="Carlito"/>
                <a:ea typeface="Carlito"/>
                <a:cs typeface="Carlito"/>
                <a:sym typeface="Carlito"/>
              </a:rPr>
              <a:t>Este enfoque ha permitido un análisis exhaustivo y preciso, asegurando que las conclusiones sean relevantes y estén alineadas con la realidad del mercado español del trigo.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3C37A"/>
        </a:solidFill>
      </p:bgPr>
    </p:bg>
    <p:spTree>
      <p:nvGrpSpPr>
        <p:cNvPr id="1" name=""/>
        <p:cNvGrpSpPr/>
        <p:nvPr/>
      </p:nvGrpSpPr>
      <p:grpSpPr>
        <a:xfrm>
          <a:off x="0" y="0"/>
          <a:ext cx="0" cy="0"/>
          <a:chOff x="0" y="0"/>
          <a:chExt cx="0" cy="0"/>
        </a:xfrm>
      </p:grpSpPr>
      <p:sp>
        <p:nvSpPr>
          <p:cNvPr name="AutoShape 2" id="2"/>
          <p:cNvSpPr/>
          <p:nvPr/>
        </p:nvSpPr>
        <p:spPr>
          <a:xfrm>
            <a:off x="9571372" y="666750"/>
            <a:ext cx="0" cy="8953500"/>
          </a:xfrm>
          <a:prstGeom prst="line">
            <a:avLst/>
          </a:prstGeom>
          <a:ln cap="flat" w="19050">
            <a:solidFill>
              <a:srgbClr val="2E4D26"/>
            </a:solidFill>
            <a:prstDash val="solid"/>
            <a:headEnd type="none" len="sm" w="sm"/>
            <a:tailEnd type="none" len="sm" w="sm"/>
          </a:ln>
        </p:spPr>
      </p:sp>
      <p:sp>
        <p:nvSpPr>
          <p:cNvPr name="Freeform 3" id="3"/>
          <p:cNvSpPr/>
          <p:nvPr/>
        </p:nvSpPr>
        <p:spPr>
          <a:xfrm flipH="false" flipV="false" rot="0">
            <a:off x="10497553" y="666750"/>
            <a:ext cx="5813189" cy="4098298"/>
          </a:xfrm>
          <a:custGeom>
            <a:avLst/>
            <a:gdLst/>
            <a:ahLst/>
            <a:cxnLst/>
            <a:rect r="r" b="b" t="t" l="l"/>
            <a:pathLst>
              <a:path h="4098298" w="5813189">
                <a:moveTo>
                  <a:pt x="0" y="0"/>
                </a:moveTo>
                <a:lnTo>
                  <a:pt x="5813188" y="0"/>
                </a:lnTo>
                <a:lnTo>
                  <a:pt x="5813188" y="4098298"/>
                </a:lnTo>
                <a:lnTo>
                  <a:pt x="0" y="4098298"/>
                </a:lnTo>
                <a:lnTo>
                  <a:pt x="0" y="0"/>
                </a:lnTo>
                <a:close/>
              </a:path>
            </a:pathLst>
          </a:custGeom>
          <a:blipFill>
            <a:blip r:embed="rId2"/>
            <a:stretch>
              <a:fillRect l="0" t="0" r="0" b="0"/>
            </a:stretch>
          </a:blipFill>
        </p:spPr>
      </p:sp>
      <p:sp>
        <p:nvSpPr>
          <p:cNvPr name="Freeform 4" id="4"/>
          <p:cNvSpPr/>
          <p:nvPr/>
        </p:nvSpPr>
        <p:spPr>
          <a:xfrm flipH="false" flipV="false" rot="0">
            <a:off x="10497553" y="5069089"/>
            <a:ext cx="5813189" cy="4098298"/>
          </a:xfrm>
          <a:custGeom>
            <a:avLst/>
            <a:gdLst/>
            <a:ahLst/>
            <a:cxnLst/>
            <a:rect r="r" b="b" t="t" l="l"/>
            <a:pathLst>
              <a:path h="4098298" w="5813189">
                <a:moveTo>
                  <a:pt x="0" y="0"/>
                </a:moveTo>
                <a:lnTo>
                  <a:pt x="5813188" y="0"/>
                </a:lnTo>
                <a:lnTo>
                  <a:pt x="5813188" y="4098298"/>
                </a:lnTo>
                <a:lnTo>
                  <a:pt x="0" y="4098298"/>
                </a:lnTo>
                <a:lnTo>
                  <a:pt x="0" y="0"/>
                </a:lnTo>
                <a:close/>
              </a:path>
            </a:pathLst>
          </a:custGeom>
          <a:blipFill>
            <a:blip r:embed="rId3"/>
            <a:stretch>
              <a:fillRect l="0" t="0" r="0" b="0"/>
            </a:stretch>
          </a:blipFill>
        </p:spPr>
      </p:sp>
      <p:sp>
        <p:nvSpPr>
          <p:cNvPr name="TextBox 5" id="5"/>
          <p:cNvSpPr txBox="true"/>
          <p:nvPr/>
        </p:nvSpPr>
        <p:spPr>
          <a:xfrm rot="0">
            <a:off x="666750" y="809625"/>
            <a:ext cx="4314825" cy="920750"/>
          </a:xfrm>
          <a:prstGeom prst="rect">
            <a:avLst/>
          </a:prstGeom>
        </p:spPr>
        <p:txBody>
          <a:bodyPr anchor="t" rtlCol="false" tIns="0" lIns="0" bIns="0" rIns="0">
            <a:spAutoFit/>
          </a:bodyPr>
          <a:lstStyle/>
          <a:p>
            <a:pPr algn="l" marL="0" indent="0" lvl="0">
              <a:lnSpc>
                <a:spcPts val="6999"/>
              </a:lnSpc>
            </a:pPr>
            <a:r>
              <a:rPr lang="en-US" sz="6999">
                <a:solidFill>
                  <a:srgbClr val="2E4D26"/>
                </a:solidFill>
                <a:latin typeface="Radley"/>
                <a:ea typeface="Radley"/>
                <a:cs typeface="Radley"/>
                <a:sym typeface="Radley"/>
              </a:rPr>
              <a:t>Hipótesis 1</a:t>
            </a:r>
          </a:p>
        </p:txBody>
      </p:sp>
      <p:sp>
        <p:nvSpPr>
          <p:cNvPr name="Freeform 6" id="6"/>
          <p:cNvSpPr/>
          <p:nvPr/>
        </p:nvSpPr>
        <p:spPr>
          <a:xfrm flipH="false" flipV="false" rot="0">
            <a:off x="650771" y="4888114"/>
            <a:ext cx="8661609" cy="3862842"/>
          </a:xfrm>
          <a:custGeom>
            <a:avLst/>
            <a:gdLst/>
            <a:ahLst/>
            <a:cxnLst/>
            <a:rect r="r" b="b" t="t" l="l"/>
            <a:pathLst>
              <a:path h="3862842" w="8661609">
                <a:moveTo>
                  <a:pt x="0" y="0"/>
                </a:moveTo>
                <a:lnTo>
                  <a:pt x="8661608" y="0"/>
                </a:lnTo>
                <a:lnTo>
                  <a:pt x="8661608" y="3862843"/>
                </a:lnTo>
                <a:lnTo>
                  <a:pt x="0" y="3862843"/>
                </a:lnTo>
                <a:lnTo>
                  <a:pt x="0" y="0"/>
                </a:lnTo>
                <a:close/>
              </a:path>
            </a:pathLst>
          </a:custGeom>
          <a:blipFill>
            <a:blip r:embed="rId4"/>
            <a:stretch>
              <a:fillRect l="-2821" t="-1298" r="0" b="-3892"/>
            </a:stretch>
          </a:blipFill>
        </p:spPr>
      </p:sp>
      <p:sp>
        <p:nvSpPr>
          <p:cNvPr name="TextBox 7" id="7"/>
          <p:cNvSpPr txBox="true"/>
          <p:nvPr/>
        </p:nvSpPr>
        <p:spPr>
          <a:xfrm rot="0">
            <a:off x="668505" y="1942789"/>
            <a:ext cx="5709987" cy="2822259"/>
          </a:xfrm>
          <a:prstGeom prst="rect">
            <a:avLst/>
          </a:prstGeom>
        </p:spPr>
        <p:txBody>
          <a:bodyPr anchor="t" rtlCol="false" tIns="0" lIns="0" bIns="0" rIns="0">
            <a:spAutoFit/>
          </a:bodyPr>
          <a:lstStyle/>
          <a:p>
            <a:pPr algn="just">
              <a:lnSpc>
                <a:spcPts val="5512"/>
              </a:lnSpc>
              <a:spcBef>
                <a:spcPct val="0"/>
              </a:spcBef>
            </a:pPr>
            <a:r>
              <a:rPr lang="en-US" b="true" sz="3674" spc="-73">
                <a:solidFill>
                  <a:srgbClr val="2E4D26"/>
                </a:solidFill>
                <a:latin typeface="Carlito Bold"/>
                <a:ea typeface="Carlito Bold"/>
                <a:cs typeface="Carlito Bold"/>
                <a:sym typeface="Carlito Bold"/>
              </a:rPr>
              <a:t>¿Es España autosuficiente para atender la demanda de productos elaborados con trigo?</a:t>
            </a:r>
          </a:p>
        </p:txBody>
      </p:sp>
      <p:sp>
        <p:nvSpPr>
          <p:cNvPr name="TextBox 8" id="8"/>
          <p:cNvSpPr txBox="true"/>
          <p:nvPr/>
        </p:nvSpPr>
        <p:spPr>
          <a:xfrm rot="0">
            <a:off x="650771" y="8839200"/>
            <a:ext cx="8661609" cy="781050"/>
          </a:xfrm>
          <a:prstGeom prst="rect">
            <a:avLst/>
          </a:prstGeom>
        </p:spPr>
        <p:txBody>
          <a:bodyPr anchor="t" rtlCol="false" tIns="0" lIns="0" bIns="0" rIns="0">
            <a:spAutoFit/>
          </a:bodyPr>
          <a:lstStyle/>
          <a:p>
            <a:pPr algn="l">
              <a:lnSpc>
                <a:spcPts val="3000"/>
              </a:lnSpc>
            </a:pPr>
            <a:r>
              <a:rPr lang="en-US" b="true" sz="2000" i="true" spc="-40">
                <a:solidFill>
                  <a:srgbClr val="2E4D26"/>
                </a:solidFill>
                <a:latin typeface="Carlito Bold Italics"/>
                <a:ea typeface="Carlito Bold Italics"/>
                <a:cs typeface="Carlito Bold Italics"/>
                <a:sym typeface="Carlito Bold Italics"/>
              </a:rPr>
              <a:t>Observaciones: </a:t>
            </a:r>
          </a:p>
          <a:p>
            <a:pPr algn="l" marL="0" indent="0" lvl="0">
              <a:lnSpc>
                <a:spcPts val="3000"/>
              </a:lnSpc>
              <a:spcBef>
                <a:spcPct val="0"/>
              </a:spcBef>
            </a:pPr>
            <a:r>
              <a:rPr lang="en-US" b="true" sz="2000" i="true" spc="-40">
                <a:solidFill>
                  <a:srgbClr val="2E4D26"/>
                </a:solidFill>
                <a:latin typeface="Carlito Bold Italics"/>
                <a:ea typeface="Carlito Bold Italics"/>
                <a:cs typeface="Carlito Bold Italics"/>
                <a:sym typeface="Carlito Bold Italics"/>
              </a:rPr>
              <a:t>Aumento significativo de las importaciones del trigo desde el período 2022/2023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3C37A"/>
        </a:solidFill>
      </p:bgPr>
    </p:bg>
    <p:spTree>
      <p:nvGrpSpPr>
        <p:cNvPr id="1" name=""/>
        <p:cNvGrpSpPr/>
        <p:nvPr/>
      </p:nvGrpSpPr>
      <p:grpSpPr>
        <a:xfrm>
          <a:off x="0" y="0"/>
          <a:ext cx="0" cy="0"/>
          <a:chOff x="0" y="0"/>
          <a:chExt cx="0" cy="0"/>
        </a:xfrm>
      </p:grpSpPr>
      <p:sp>
        <p:nvSpPr>
          <p:cNvPr name="AutoShape 2" id="2"/>
          <p:cNvSpPr/>
          <p:nvPr/>
        </p:nvSpPr>
        <p:spPr>
          <a:xfrm>
            <a:off x="6725305" y="666750"/>
            <a:ext cx="0" cy="8057580"/>
          </a:xfrm>
          <a:prstGeom prst="line">
            <a:avLst/>
          </a:prstGeom>
          <a:ln cap="flat" w="19050">
            <a:solidFill>
              <a:srgbClr val="2E4D26"/>
            </a:solidFill>
            <a:prstDash val="solid"/>
            <a:headEnd type="none" len="sm" w="sm"/>
            <a:tailEnd type="none" len="sm" w="sm"/>
          </a:ln>
        </p:spPr>
      </p:sp>
      <p:sp>
        <p:nvSpPr>
          <p:cNvPr name="Freeform 3" id="3"/>
          <p:cNvSpPr/>
          <p:nvPr/>
        </p:nvSpPr>
        <p:spPr>
          <a:xfrm flipH="false" flipV="false" rot="0">
            <a:off x="7072119" y="666750"/>
            <a:ext cx="10532750" cy="6925283"/>
          </a:xfrm>
          <a:custGeom>
            <a:avLst/>
            <a:gdLst/>
            <a:ahLst/>
            <a:cxnLst/>
            <a:rect r="r" b="b" t="t" l="l"/>
            <a:pathLst>
              <a:path h="6925283" w="10532750">
                <a:moveTo>
                  <a:pt x="0" y="0"/>
                </a:moveTo>
                <a:lnTo>
                  <a:pt x="10532750" y="0"/>
                </a:lnTo>
                <a:lnTo>
                  <a:pt x="10532750" y="6925283"/>
                </a:lnTo>
                <a:lnTo>
                  <a:pt x="0" y="6925283"/>
                </a:lnTo>
                <a:lnTo>
                  <a:pt x="0" y="0"/>
                </a:lnTo>
                <a:close/>
              </a:path>
            </a:pathLst>
          </a:custGeom>
          <a:blipFill>
            <a:blip r:embed="rId2"/>
            <a:stretch>
              <a:fillRect l="0" t="0" r="0" b="0"/>
            </a:stretch>
          </a:blipFill>
        </p:spPr>
      </p:sp>
      <p:sp>
        <p:nvSpPr>
          <p:cNvPr name="Freeform 4" id="4"/>
          <p:cNvSpPr/>
          <p:nvPr/>
        </p:nvSpPr>
        <p:spPr>
          <a:xfrm flipH="false" flipV="false" rot="0">
            <a:off x="12338494" y="4765048"/>
            <a:ext cx="1438798" cy="1447847"/>
          </a:xfrm>
          <a:custGeom>
            <a:avLst/>
            <a:gdLst/>
            <a:ahLst/>
            <a:cxnLst/>
            <a:rect r="r" b="b" t="t" l="l"/>
            <a:pathLst>
              <a:path h="1447847" w="1438798">
                <a:moveTo>
                  <a:pt x="0" y="0"/>
                </a:moveTo>
                <a:lnTo>
                  <a:pt x="1438797" y="0"/>
                </a:lnTo>
                <a:lnTo>
                  <a:pt x="1438797" y="1447847"/>
                </a:lnTo>
                <a:lnTo>
                  <a:pt x="0" y="1447847"/>
                </a:lnTo>
                <a:lnTo>
                  <a:pt x="0" y="0"/>
                </a:lnTo>
                <a:close/>
              </a:path>
            </a:pathLst>
          </a:custGeom>
          <a:blipFill>
            <a:blip r:embed="rId3">
              <a:alphaModFix amt="75000"/>
            </a:blip>
            <a:stretch>
              <a:fillRect l="-25649" t="0" r="-25649" b="0"/>
            </a:stretch>
          </a:blipFill>
        </p:spPr>
      </p:sp>
      <p:grpSp>
        <p:nvGrpSpPr>
          <p:cNvPr name="Group 5" id="5"/>
          <p:cNvGrpSpPr/>
          <p:nvPr/>
        </p:nvGrpSpPr>
        <p:grpSpPr>
          <a:xfrm rot="0">
            <a:off x="15361318" y="1678948"/>
            <a:ext cx="1897982" cy="4872823"/>
            <a:chOff x="0" y="0"/>
            <a:chExt cx="499880" cy="1283377"/>
          </a:xfrm>
        </p:grpSpPr>
        <p:sp>
          <p:nvSpPr>
            <p:cNvPr name="Freeform 6" id="6"/>
            <p:cNvSpPr/>
            <p:nvPr/>
          </p:nvSpPr>
          <p:spPr>
            <a:xfrm flipH="false" flipV="false" rot="0">
              <a:off x="0" y="0"/>
              <a:ext cx="499880" cy="1283377"/>
            </a:xfrm>
            <a:custGeom>
              <a:avLst/>
              <a:gdLst/>
              <a:ahLst/>
              <a:cxnLst/>
              <a:rect r="r" b="b" t="t" l="l"/>
              <a:pathLst>
                <a:path h="1283377" w="499880">
                  <a:moveTo>
                    <a:pt x="0" y="0"/>
                  </a:moveTo>
                  <a:lnTo>
                    <a:pt x="499880" y="0"/>
                  </a:lnTo>
                  <a:lnTo>
                    <a:pt x="499880" y="1283377"/>
                  </a:lnTo>
                  <a:lnTo>
                    <a:pt x="0" y="1283377"/>
                  </a:lnTo>
                  <a:close/>
                </a:path>
              </a:pathLst>
            </a:custGeom>
            <a:solidFill>
              <a:srgbClr val="FFFFFF"/>
            </a:solidFill>
          </p:spPr>
        </p:sp>
        <p:sp>
          <p:nvSpPr>
            <p:cNvPr name="TextBox 7" id="7"/>
            <p:cNvSpPr txBox="true"/>
            <p:nvPr/>
          </p:nvSpPr>
          <p:spPr>
            <a:xfrm>
              <a:off x="0" y="-95250"/>
              <a:ext cx="499880" cy="1378627"/>
            </a:xfrm>
            <a:prstGeom prst="rect">
              <a:avLst/>
            </a:prstGeom>
          </p:spPr>
          <p:txBody>
            <a:bodyPr anchor="ctr" rtlCol="false" tIns="50800" lIns="50800" bIns="50800" rIns="50800"/>
            <a:lstStyle/>
            <a:p>
              <a:pPr algn="ctr">
                <a:lnSpc>
                  <a:spcPts val="3000"/>
                </a:lnSpc>
              </a:pPr>
            </a:p>
          </p:txBody>
        </p:sp>
      </p:grpSp>
      <p:sp>
        <p:nvSpPr>
          <p:cNvPr name="Freeform 8" id="8"/>
          <p:cNvSpPr/>
          <p:nvPr/>
        </p:nvSpPr>
        <p:spPr>
          <a:xfrm flipH="false" flipV="false" rot="0">
            <a:off x="14116320" y="2123764"/>
            <a:ext cx="3142980" cy="1767926"/>
          </a:xfrm>
          <a:custGeom>
            <a:avLst/>
            <a:gdLst/>
            <a:ahLst/>
            <a:cxnLst/>
            <a:rect r="r" b="b" t="t" l="l"/>
            <a:pathLst>
              <a:path h="1767926" w="3142980">
                <a:moveTo>
                  <a:pt x="0" y="0"/>
                </a:moveTo>
                <a:lnTo>
                  <a:pt x="3142980" y="0"/>
                </a:lnTo>
                <a:lnTo>
                  <a:pt x="3142980" y="1767927"/>
                </a:lnTo>
                <a:lnTo>
                  <a:pt x="0" y="1767927"/>
                </a:lnTo>
                <a:lnTo>
                  <a:pt x="0" y="0"/>
                </a:lnTo>
                <a:close/>
              </a:path>
            </a:pathLst>
          </a:custGeom>
          <a:blipFill>
            <a:blip r:embed="rId4">
              <a:alphaModFix amt="75000"/>
            </a:blip>
            <a:stretch>
              <a:fillRect l="0" t="0" r="0" b="0"/>
            </a:stretch>
          </a:blipFill>
        </p:spPr>
      </p:sp>
      <p:sp>
        <p:nvSpPr>
          <p:cNvPr name="TextBox 9" id="9"/>
          <p:cNvSpPr txBox="true"/>
          <p:nvPr/>
        </p:nvSpPr>
        <p:spPr>
          <a:xfrm rot="0">
            <a:off x="666750" y="5719363"/>
            <a:ext cx="5709987" cy="3004967"/>
          </a:xfrm>
          <a:prstGeom prst="rect">
            <a:avLst/>
          </a:prstGeom>
        </p:spPr>
        <p:txBody>
          <a:bodyPr anchor="t" rtlCol="false" tIns="0" lIns="0" bIns="0" rIns="0">
            <a:spAutoFit/>
          </a:bodyPr>
          <a:lstStyle/>
          <a:p>
            <a:pPr algn="l">
              <a:lnSpc>
                <a:spcPts val="3944"/>
              </a:lnSpc>
            </a:pPr>
            <a:r>
              <a:rPr lang="en-US" b="true" sz="2629" i="true" spc="-52">
                <a:solidFill>
                  <a:srgbClr val="2E4D26"/>
                </a:solidFill>
                <a:latin typeface="Carlito Bold Italics"/>
                <a:ea typeface="Carlito Bold Italics"/>
                <a:cs typeface="Carlito Bold Italics"/>
                <a:sym typeface="Carlito Bold Italics"/>
              </a:rPr>
              <a:t>Coronavirus - COVID 19:</a:t>
            </a:r>
          </a:p>
          <a:p>
            <a:pPr algn="l" marL="567706" indent="-283853" lvl="1">
              <a:lnSpc>
                <a:spcPts val="3944"/>
              </a:lnSpc>
              <a:buFont typeface="Arial"/>
              <a:buChar char="•"/>
            </a:pPr>
            <a:r>
              <a:rPr lang="en-US" b="true" sz="2629" i="true" spc="-52">
                <a:solidFill>
                  <a:srgbClr val="2E4D26"/>
                </a:solidFill>
                <a:latin typeface="Carlito Bold Italics"/>
                <a:ea typeface="Carlito Bold Italics"/>
                <a:cs typeface="Carlito Bold Italics"/>
                <a:sym typeface="Carlito Bold Italics"/>
              </a:rPr>
              <a:t>Inicio epidemia enero, 2022</a:t>
            </a:r>
          </a:p>
          <a:p>
            <a:pPr algn="l">
              <a:lnSpc>
                <a:spcPts val="3944"/>
              </a:lnSpc>
            </a:pPr>
          </a:p>
          <a:p>
            <a:pPr algn="l">
              <a:lnSpc>
                <a:spcPts val="3944"/>
              </a:lnSpc>
            </a:pPr>
            <a:r>
              <a:rPr lang="en-US" b="true" sz="2629" i="true" spc="-52">
                <a:solidFill>
                  <a:srgbClr val="2E4D26"/>
                </a:solidFill>
                <a:latin typeface="Carlito Bold Italics"/>
                <a:ea typeface="Carlito Bold Italics"/>
                <a:cs typeface="Carlito Bold Italics"/>
                <a:sym typeface="Carlito Bold Italics"/>
              </a:rPr>
              <a:t>Invasión de Rusia en Ucrania : </a:t>
            </a:r>
          </a:p>
          <a:p>
            <a:pPr algn="l" marL="567706" indent="-283853" lvl="1">
              <a:lnSpc>
                <a:spcPts val="3944"/>
              </a:lnSpc>
              <a:buFont typeface="Arial"/>
              <a:buChar char="•"/>
            </a:pPr>
            <a:r>
              <a:rPr lang="en-US" b="true" sz="2629" i="true" spc="-52">
                <a:solidFill>
                  <a:srgbClr val="2E4D26"/>
                </a:solidFill>
                <a:latin typeface="Carlito Bold Italics"/>
                <a:ea typeface="Carlito Bold Italics"/>
                <a:cs typeface="Carlito Bold Italics"/>
                <a:sym typeface="Carlito Bold Italics"/>
              </a:rPr>
              <a:t>24 de febrero de 2022</a:t>
            </a:r>
          </a:p>
          <a:p>
            <a:pPr algn="l">
              <a:lnSpc>
                <a:spcPts val="3944"/>
              </a:lnSpc>
              <a:spcBef>
                <a:spcPct val="0"/>
              </a:spcBef>
            </a:pPr>
          </a:p>
        </p:txBody>
      </p:sp>
      <p:sp>
        <p:nvSpPr>
          <p:cNvPr name="AutoShape 10" id="10"/>
          <p:cNvSpPr/>
          <p:nvPr/>
        </p:nvSpPr>
        <p:spPr>
          <a:xfrm flipV="true">
            <a:off x="3992896" y="5488971"/>
            <a:ext cx="7842173" cy="723923"/>
          </a:xfrm>
          <a:prstGeom prst="line">
            <a:avLst/>
          </a:prstGeom>
          <a:ln cap="flat" w="38100">
            <a:solidFill>
              <a:srgbClr val="2E4D26"/>
            </a:solidFill>
            <a:prstDash val="solid"/>
            <a:headEnd type="none" len="sm" w="sm"/>
            <a:tailEnd type="arrow" len="sm" w="med"/>
          </a:ln>
        </p:spPr>
      </p:sp>
      <p:sp>
        <p:nvSpPr>
          <p:cNvPr name="AutoShape 11" id="11"/>
          <p:cNvSpPr/>
          <p:nvPr/>
        </p:nvSpPr>
        <p:spPr>
          <a:xfrm flipV="true">
            <a:off x="4618328" y="4765048"/>
            <a:ext cx="10742990" cy="2826985"/>
          </a:xfrm>
          <a:prstGeom prst="line">
            <a:avLst/>
          </a:prstGeom>
          <a:ln cap="flat" w="38100">
            <a:solidFill>
              <a:srgbClr val="2E4D26"/>
            </a:solidFill>
            <a:prstDash val="solid"/>
            <a:headEnd type="none" len="sm" w="sm"/>
            <a:tailEnd type="arrow" len="sm" w="med"/>
          </a:ln>
        </p:spPr>
      </p:sp>
      <p:sp>
        <p:nvSpPr>
          <p:cNvPr name="Freeform 12" id="12"/>
          <p:cNvSpPr/>
          <p:nvPr/>
        </p:nvSpPr>
        <p:spPr>
          <a:xfrm flipH="false" flipV="false" rot="0">
            <a:off x="5449424" y="747551"/>
            <a:ext cx="927313" cy="902022"/>
          </a:xfrm>
          <a:custGeom>
            <a:avLst/>
            <a:gdLst/>
            <a:ahLst/>
            <a:cxnLst/>
            <a:rect r="r" b="b" t="t" l="l"/>
            <a:pathLst>
              <a:path h="902022" w="927313">
                <a:moveTo>
                  <a:pt x="0" y="0"/>
                </a:moveTo>
                <a:lnTo>
                  <a:pt x="927313" y="0"/>
                </a:lnTo>
                <a:lnTo>
                  <a:pt x="927313" y="902022"/>
                </a:lnTo>
                <a:lnTo>
                  <a:pt x="0" y="902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666750" y="809625"/>
            <a:ext cx="4314825" cy="920750"/>
          </a:xfrm>
          <a:prstGeom prst="rect">
            <a:avLst/>
          </a:prstGeom>
        </p:spPr>
        <p:txBody>
          <a:bodyPr anchor="t" rtlCol="false" tIns="0" lIns="0" bIns="0" rIns="0">
            <a:spAutoFit/>
          </a:bodyPr>
          <a:lstStyle/>
          <a:p>
            <a:pPr algn="l" marL="0" indent="0" lvl="0">
              <a:lnSpc>
                <a:spcPts val="6999"/>
              </a:lnSpc>
            </a:pPr>
            <a:r>
              <a:rPr lang="en-US" sz="6999">
                <a:solidFill>
                  <a:srgbClr val="2E4D26"/>
                </a:solidFill>
                <a:latin typeface="Radley"/>
                <a:ea typeface="Radley"/>
                <a:cs typeface="Radley"/>
                <a:sym typeface="Radley"/>
              </a:rPr>
              <a:t>Hipótesis 1</a:t>
            </a:r>
          </a:p>
        </p:txBody>
      </p:sp>
      <p:sp>
        <p:nvSpPr>
          <p:cNvPr name="TextBox 14" id="14"/>
          <p:cNvSpPr txBox="true"/>
          <p:nvPr/>
        </p:nvSpPr>
        <p:spPr>
          <a:xfrm rot="0">
            <a:off x="668505" y="1942789"/>
            <a:ext cx="5709987" cy="2822259"/>
          </a:xfrm>
          <a:prstGeom prst="rect">
            <a:avLst/>
          </a:prstGeom>
        </p:spPr>
        <p:txBody>
          <a:bodyPr anchor="t" rtlCol="false" tIns="0" lIns="0" bIns="0" rIns="0">
            <a:spAutoFit/>
          </a:bodyPr>
          <a:lstStyle/>
          <a:p>
            <a:pPr algn="just">
              <a:lnSpc>
                <a:spcPts val="5512"/>
              </a:lnSpc>
              <a:spcBef>
                <a:spcPct val="0"/>
              </a:spcBef>
            </a:pPr>
            <a:r>
              <a:rPr lang="en-US" b="true" sz="3674" spc="-73">
                <a:solidFill>
                  <a:srgbClr val="2E4D26"/>
                </a:solidFill>
                <a:latin typeface="Carlito Bold"/>
                <a:ea typeface="Carlito Bold"/>
                <a:cs typeface="Carlito Bold"/>
                <a:sym typeface="Carlito Bold"/>
              </a:rPr>
              <a:t>¿Es España autosuficiente para atender la demanda de productos elaborados con trigo?</a:t>
            </a:r>
          </a:p>
        </p:txBody>
      </p:sp>
      <p:sp>
        <p:nvSpPr>
          <p:cNvPr name="TextBox 15" id="15"/>
          <p:cNvSpPr txBox="true"/>
          <p:nvPr/>
        </p:nvSpPr>
        <p:spPr>
          <a:xfrm rot="0">
            <a:off x="7009304" y="7943280"/>
            <a:ext cx="10595564" cy="781050"/>
          </a:xfrm>
          <a:prstGeom prst="rect">
            <a:avLst/>
          </a:prstGeom>
        </p:spPr>
        <p:txBody>
          <a:bodyPr anchor="t" rtlCol="false" tIns="0" lIns="0" bIns="0" rIns="0">
            <a:spAutoFit/>
          </a:bodyPr>
          <a:lstStyle/>
          <a:p>
            <a:pPr algn="l">
              <a:lnSpc>
                <a:spcPts val="3000"/>
              </a:lnSpc>
            </a:pPr>
            <a:r>
              <a:rPr lang="en-US" b="true" sz="2000" i="true" spc="-40">
                <a:solidFill>
                  <a:srgbClr val="2E4D26"/>
                </a:solidFill>
                <a:latin typeface="Carlito Bold Italics"/>
                <a:ea typeface="Carlito Bold Italics"/>
                <a:cs typeface="Carlito Bold Italics"/>
                <a:sym typeface="Carlito Bold Italics"/>
              </a:rPr>
              <a:t>Observaciones: </a:t>
            </a:r>
          </a:p>
          <a:p>
            <a:pPr algn="l" marL="0" indent="0" lvl="0">
              <a:lnSpc>
                <a:spcPts val="3000"/>
              </a:lnSpc>
              <a:spcBef>
                <a:spcPct val="0"/>
              </a:spcBef>
            </a:pPr>
            <a:r>
              <a:rPr lang="en-US" b="true" sz="2000" i="true" spc="-40">
                <a:solidFill>
                  <a:srgbClr val="2E4D26"/>
                </a:solidFill>
                <a:latin typeface="Carlito Bold Italics"/>
                <a:ea typeface="Carlito Bold Italics"/>
                <a:cs typeface="Carlito Bold Italics"/>
                <a:sym typeface="Carlito Bold Italics"/>
              </a:rPr>
              <a:t>Tendencia alcista del valor en miles de las importaciones de trigo desde 2022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3C37A"/>
        </a:solidFill>
      </p:bgPr>
    </p:bg>
    <p:spTree>
      <p:nvGrpSpPr>
        <p:cNvPr id="1" name=""/>
        <p:cNvGrpSpPr/>
        <p:nvPr/>
      </p:nvGrpSpPr>
      <p:grpSpPr>
        <a:xfrm>
          <a:off x="0" y="0"/>
          <a:ext cx="0" cy="0"/>
          <a:chOff x="0" y="0"/>
          <a:chExt cx="0" cy="0"/>
        </a:xfrm>
      </p:grpSpPr>
      <p:sp>
        <p:nvSpPr>
          <p:cNvPr name="AutoShape 2" id="2"/>
          <p:cNvSpPr/>
          <p:nvPr/>
        </p:nvSpPr>
        <p:spPr>
          <a:xfrm>
            <a:off x="6864266" y="777547"/>
            <a:ext cx="0" cy="8953500"/>
          </a:xfrm>
          <a:prstGeom prst="line">
            <a:avLst/>
          </a:prstGeom>
          <a:ln cap="flat" w="19050">
            <a:solidFill>
              <a:srgbClr val="2E4D26"/>
            </a:solidFill>
            <a:prstDash val="solid"/>
            <a:headEnd type="none" len="sm" w="sm"/>
            <a:tailEnd type="none" len="sm" w="sm"/>
          </a:ln>
        </p:spPr>
      </p:sp>
      <p:sp>
        <p:nvSpPr>
          <p:cNvPr name="Freeform 3" id="3"/>
          <p:cNvSpPr/>
          <p:nvPr/>
        </p:nvSpPr>
        <p:spPr>
          <a:xfrm flipH="false" flipV="false" rot="0">
            <a:off x="7350041" y="2123764"/>
            <a:ext cx="10595564" cy="6039472"/>
          </a:xfrm>
          <a:custGeom>
            <a:avLst/>
            <a:gdLst/>
            <a:ahLst/>
            <a:cxnLst/>
            <a:rect r="r" b="b" t="t" l="l"/>
            <a:pathLst>
              <a:path h="6039472" w="10595564">
                <a:moveTo>
                  <a:pt x="0" y="0"/>
                </a:moveTo>
                <a:lnTo>
                  <a:pt x="10595565" y="0"/>
                </a:lnTo>
                <a:lnTo>
                  <a:pt x="10595565" y="6039472"/>
                </a:lnTo>
                <a:lnTo>
                  <a:pt x="0" y="6039472"/>
                </a:lnTo>
                <a:lnTo>
                  <a:pt x="0" y="0"/>
                </a:lnTo>
                <a:close/>
              </a:path>
            </a:pathLst>
          </a:custGeom>
          <a:blipFill>
            <a:blip r:embed="rId2"/>
            <a:stretch>
              <a:fillRect l="0" t="0" r="0" b="0"/>
            </a:stretch>
          </a:blipFill>
        </p:spPr>
      </p:sp>
      <p:sp>
        <p:nvSpPr>
          <p:cNvPr name="TextBox 4" id="4"/>
          <p:cNvSpPr txBox="true"/>
          <p:nvPr/>
        </p:nvSpPr>
        <p:spPr>
          <a:xfrm rot="0">
            <a:off x="666750" y="809625"/>
            <a:ext cx="4314825" cy="920750"/>
          </a:xfrm>
          <a:prstGeom prst="rect">
            <a:avLst/>
          </a:prstGeom>
        </p:spPr>
        <p:txBody>
          <a:bodyPr anchor="t" rtlCol="false" tIns="0" lIns="0" bIns="0" rIns="0">
            <a:spAutoFit/>
          </a:bodyPr>
          <a:lstStyle/>
          <a:p>
            <a:pPr algn="l" marL="0" indent="0" lvl="0">
              <a:lnSpc>
                <a:spcPts val="6999"/>
              </a:lnSpc>
            </a:pPr>
            <a:r>
              <a:rPr lang="en-US" sz="6999">
                <a:solidFill>
                  <a:srgbClr val="2E4D26"/>
                </a:solidFill>
                <a:latin typeface="Radley"/>
                <a:ea typeface="Radley"/>
                <a:cs typeface="Radley"/>
                <a:sym typeface="Radley"/>
              </a:rPr>
              <a:t>Hipótesis 1</a:t>
            </a:r>
          </a:p>
        </p:txBody>
      </p:sp>
      <p:sp>
        <p:nvSpPr>
          <p:cNvPr name="TextBox 5" id="5"/>
          <p:cNvSpPr txBox="true"/>
          <p:nvPr/>
        </p:nvSpPr>
        <p:spPr>
          <a:xfrm rot="0">
            <a:off x="666750" y="5010150"/>
            <a:ext cx="5709987" cy="4490867"/>
          </a:xfrm>
          <a:prstGeom prst="rect">
            <a:avLst/>
          </a:prstGeom>
        </p:spPr>
        <p:txBody>
          <a:bodyPr anchor="t" rtlCol="false" tIns="0" lIns="0" bIns="0" rIns="0">
            <a:spAutoFit/>
          </a:bodyPr>
          <a:lstStyle/>
          <a:p>
            <a:pPr algn="l" marL="0" indent="0" lvl="0">
              <a:lnSpc>
                <a:spcPts val="3944"/>
              </a:lnSpc>
              <a:spcBef>
                <a:spcPct val="0"/>
              </a:spcBef>
            </a:pPr>
            <a:r>
              <a:rPr lang="en-US" b="true" sz="2629" i="true" spc="-52">
                <a:solidFill>
                  <a:srgbClr val="2E4D26"/>
                </a:solidFill>
                <a:latin typeface="Carlito Bold Italics"/>
                <a:ea typeface="Carlito Bold Italics"/>
                <a:cs typeface="Carlito Bold Italics"/>
                <a:sym typeface="Carlito Bold Italics"/>
              </a:rPr>
              <a:t>Origen de datos:  </a:t>
            </a:r>
          </a:p>
          <a:p>
            <a:pPr algn="l" marL="567706" indent="-283853" lvl="1">
              <a:lnSpc>
                <a:spcPts val="3944"/>
              </a:lnSpc>
              <a:spcBef>
                <a:spcPct val="0"/>
              </a:spcBef>
              <a:buFont typeface="Arial"/>
              <a:buChar char="•"/>
            </a:pPr>
            <a:r>
              <a:rPr lang="en-US" b="true" sz="2629" i="true" spc="-52">
                <a:solidFill>
                  <a:srgbClr val="2E4D26"/>
                </a:solidFill>
                <a:latin typeface="Carlito Bold Italics"/>
                <a:ea typeface="Carlito Bold Italics"/>
                <a:cs typeface="Carlito Bold Italics"/>
                <a:sym typeface="Carlito Bold Italics"/>
              </a:rPr>
              <a:t>Análisis del volumen de importaciones de cereales (trigo) en  ESP según las declaraciones aduaneras.</a:t>
            </a:r>
          </a:p>
          <a:p>
            <a:pPr algn="l">
              <a:lnSpc>
                <a:spcPts val="3944"/>
              </a:lnSpc>
              <a:spcBef>
                <a:spcPct val="0"/>
              </a:spcBef>
            </a:pPr>
            <a:r>
              <a:rPr lang="en-US" b="true" sz="2629" i="true" spc="-52">
                <a:solidFill>
                  <a:srgbClr val="2E4D26"/>
                </a:solidFill>
                <a:latin typeface="Carlito Bold Italics"/>
                <a:ea typeface="Carlito Bold Italics"/>
                <a:cs typeface="Carlito Bold Italics"/>
                <a:sym typeface="Carlito Bold Italics"/>
              </a:rPr>
              <a:t>Fundamentos de prueba: </a:t>
            </a:r>
          </a:p>
          <a:p>
            <a:pPr algn="l" marL="567706" indent="-283853" lvl="1">
              <a:lnSpc>
                <a:spcPts val="3944"/>
              </a:lnSpc>
              <a:spcBef>
                <a:spcPct val="0"/>
              </a:spcBef>
              <a:buFont typeface="Arial"/>
              <a:buChar char="•"/>
            </a:pPr>
            <a:r>
              <a:rPr lang="en-US" b="true" sz="2629" i="true" spc="-52">
                <a:solidFill>
                  <a:srgbClr val="2E4D26"/>
                </a:solidFill>
                <a:latin typeface="Carlito Bold Italics"/>
                <a:ea typeface="Carlito Bold Italics"/>
                <a:cs typeface="Carlito Bold Italics"/>
                <a:sym typeface="Carlito Bold Italics"/>
              </a:rPr>
              <a:t>Un voumen significativo de </a:t>
            </a:r>
            <a:r>
              <a:rPr lang="en-US" b="true" sz="2629" i="true" spc="-52">
                <a:solidFill>
                  <a:srgbClr val="2E4D26"/>
                </a:solidFill>
                <a:latin typeface="Carlito Bold Italics"/>
                <a:ea typeface="Carlito Bold Italics"/>
                <a:cs typeface="Carlito Bold Italics"/>
                <a:sym typeface="Carlito Bold Italics"/>
              </a:rPr>
              <a:t> importaciones (toneladas y valor en mil€).</a:t>
            </a:r>
          </a:p>
          <a:p>
            <a:pPr algn="l" marL="0" indent="0" lvl="0">
              <a:lnSpc>
                <a:spcPts val="3944"/>
              </a:lnSpc>
              <a:spcBef>
                <a:spcPct val="0"/>
              </a:spcBef>
            </a:pPr>
          </a:p>
        </p:txBody>
      </p:sp>
      <p:sp>
        <p:nvSpPr>
          <p:cNvPr name="TextBox 6" id="6"/>
          <p:cNvSpPr txBox="true"/>
          <p:nvPr/>
        </p:nvSpPr>
        <p:spPr>
          <a:xfrm rot="0">
            <a:off x="668505" y="1942789"/>
            <a:ext cx="5709987" cy="2822259"/>
          </a:xfrm>
          <a:prstGeom prst="rect">
            <a:avLst/>
          </a:prstGeom>
        </p:spPr>
        <p:txBody>
          <a:bodyPr anchor="t" rtlCol="false" tIns="0" lIns="0" bIns="0" rIns="0">
            <a:spAutoFit/>
          </a:bodyPr>
          <a:lstStyle/>
          <a:p>
            <a:pPr algn="just">
              <a:lnSpc>
                <a:spcPts val="5512"/>
              </a:lnSpc>
              <a:spcBef>
                <a:spcPct val="0"/>
              </a:spcBef>
            </a:pPr>
            <a:r>
              <a:rPr lang="en-US" b="true" sz="3674" spc="-73">
                <a:solidFill>
                  <a:srgbClr val="2E4D26"/>
                </a:solidFill>
                <a:latin typeface="Carlito Bold"/>
                <a:ea typeface="Carlito Bold"/>
                <a:cs typeface="Carlito Bold"/>
                <a:sym typeface="Carlito Bold"/>
              </a:rPr>
              <a:t>¿Es España autosuficiente para atender la demanda de productos elaborados con trigo?</a:t>
            </a:r>
          </a:p>
        </p:txBody>
      </p:sp>
      <p:sp>
        <p:nvSpPr>
          <p:cNvPr name="TextBox 7" id="7"/>
          <p:cNvSpPr txBox="true"/>
          <p:nvPr/>
        </p:nvSpPr>
        <p:spPr>
          <a:xfrm rot="0">
            <a:off x="7350041" y="8477250"/>
            <a:ext cx="10595564" cy="781050"/>
          </a:xfrm>
          <a:prstGeom prst="rect">
            <a:avLst/>
          </a:prstGeom>
        </p:spPr>
        <p:txBody>
          <a:bodyPr anchor="t" rtlCol="false" tIns="0" lIns="0" bIns="0" rIns="0">
            <a:spAutoFit/>
          </a:bodyPr>
          <a:lstStyle/>
          <a:p>
            <a:pPr algn="l">
              <a:lnSpc>
                <a:spcPts val="3000"/>
              </a:lnSpc>
            </a:pPr>
            <a:r>
              <a:rPr lang="en-US" b="true" sz="2000" i="true" spc="-40">
                <a:solidFill>
                  <a:srgbClr val="2E4D26"/>
                </a:solidFill>
                <a:latin typeface="Carlito Bold Italics"/>
                <a:ea typeface="Carlito Bold Italics"/>
                <a:cs typeface="Carlito Bold Italics"/>
                <a:sym typeface="Carlito Bold Italics"/>
              </a:rPr>
              <a:t>Observaciones: </a:t>
            </a:r>
          </a:p>
          <a:p>
            <a:pPr algn="l" marL="0" indent="0" lvl="0">
              <a:lnSpc>
                <a:spcPts val="3000"/>
              </a:lnSpc>
              <a:spcBef>
                <a:spcPct val="0"/>
              </a:spcBef>
            </a:pPr>
            <a:r>
              <a:rPr lang="en-US" b="true" sz="2000" i="true" spc="-40">
                <a:solidFill>
                  <a:srgbClr val="2E4D26"/>
                </a:solidFill>
                <a:latin typeface="Carlito Bold Italics"/>
                <a:ea typeface="Carlito Bold Italics"/>
                <a:cs typeface="Carlito Bold Italics"/>
                <a:sym typeface="Carlito Bold Italics"/>
              </a:rPr>
              <a:t>Datos concentrados en un código arancelario único (trigo para uso alimentario - “Los demás”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E4D26"/>
        </a:solidFill>
      </p:bgPr>
    </p:bg>
    <p:spTree>
      <p:nvGrpSpPr>
        <p:cNvPr id="1" name=""/>
        <p:cNvGrpSpPr/>
        <p:nvPr/>
      </p:nvGrpSpPr>
      <p:grpSpPr>
        <a:xfrm>
          <a:off x="0" y="0"/>
          <a:ext cx="0" cy="0"/>
          <a:chOff x="0" y="0"/>
          <a:chExt cx="0" cy="0"/>
        </a:xfrm>
      </p:grpSpPr>
      <p:sp>
        <p:nvSpPr>
          <p:cNvPr name="AutoShape 2" id="2"/>
          <p:cNvSpPr/>
          <p:nvPr/>
        </p:nvSpPr>
        <p:spPr>
          <a:xfrm>
            <a:off x="6834188" y="666750"/>
            <a:ext cx="0" cy="8953500"/>
          </a:xfrm>
          <a:prstGeom prst="line">
            <a:avLst/>
          </a:prstGeom>
          <a:ln cap="flat" w="19050">
            <a:solidFill>
              <a:srgbClr val="D9EDC1"/>
            </a:solidFill>
            <a:prstDash val="solid"/>
            <a:headEnd type="none" len="sm" w="sm"/>
            <a:tailEnd type="none" len="sm" w="sm"/>
          </a:ln>
        </p:spPr>
      </p:sp>
      <p:sp>
        <p:nvSpPr>
          <p:cNvPr name="Freeform 3" id="3"/>
          <p:cNvSpPr/>
          <p:nvPr/>
        </p:nvSpPr>
        <p:spPr>
          <a:xfrm flipH="false" flipV="false" rot="0">
            <a:off x="7291387" y="666750"/>
            <a:ext cx="10272559" cy="5521500"/>
          </a:xfrm>
          <a:custGeom>
            <a:avLst/>
            <a:gdLst/>
            <a:ahLst/>
            <a:cxnLst/>
            <a:rect r="r" b="b" t="t" l="l"/>
            <a:pathLst>
              <a:path h="5521500" w="10272559">
                <a:moveTo>
                  <a:pt x="0" y="0"/>
                </a:moveTo>
                <a:lnTo>
                  <a:pt x="10272559" y="0"/>
                </a:lnTo>
                <a:lnTo>
                  <a:pt x="10272559" y="5521500"/>
                </a:lnTo>
                <a:lnTo>
                  <a:pt x="0" y="5521500"/>
                </a:lnTo>
                <a:lnTo>
                  <a:pt x="0" y="0"/>
                </a:lnTo>
                <a:close/>
              </a:path>
            </a:pathLst>
          </a:custGeom>
          <a:blipFill>
            <a:blip r:embed="rId2"/>
            <a:stretch>
              <a:fillRect l="0" t="0" r="0" b="0"/>
            </a:stretch>
          </a:blipFill>
        </p:spPr>
      </p:sp>
      <p:sp>
        <p:nvSpPr>
          <p:cNvPr name="Freeform 4" id="4"/>
          <p:cNvSpPr/>
          <p:nvPr/>
        </p:nvSpPr>
        <p:spPr>
          <a:xfrm flipH="false" flipV="false" rot="0">
            <a:off x="13174826" y="4985861"/>
            <a:ext cx="4389120" cy="4114800"/>
          </a:xfrm>
          <a:custGeom>
            <a:avLst/>
            <a:gdLst/>
            <a:ahLst/>
            <a:cxnLst/>
            <a:rect r="r" b="b" t="t" l="l"/>
            <a:pathLst>
              <a:path h="4114800" w="4389120">
                <a:moveTo>
                  <a:pt x="0" y="0"/>
                </a:moveTo>
                <a:lnTo>
                  <a:pt x="4389120" y="0"/>
                </a:lnTo>
                <a:lnTo>
                  <a:pt x="4389120" y="4114800"/>
                </a:lnTo>
                <a:lnTo>
                  <a:pt x="0" y="4114800"/>
                </a:lnTo>
                <a:lnTo>
                  <a:pt x="0" y="0"/>
                </a:lnTo>
                <a:close/>
              </a:path>
            </a:pathLst>
          </a:custGeom>
          <a:blipFill>
            <a:blip r:embed="rId3"/>
            <a:stretch>
              <a:fillRect l="0" t="0" r="0" b="0"/>
            </a:stretch>
          </a:blipFill>
        </p:spPr>
      </p:sp>
      <p:grpSp>
        <p:nvGrpSpPr>
          <p:cNvPr name="Group 5" id="5"/>
          <p:cNvGrpSpPr/>
          <p:nvPr/>
        </p:nvGrpSpPr>
        <p:grpSpPr>
          <a:xfrm rot="0">
            <a:off x="2996266" y="1696214"/>
            <a:ext cx="622349" cy="54455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A3C37A"/>
            </a:solidFill>
          </p:spPr>
        </p:sp>
        <p:sp>
          <p:nvSpPr>
            <p:cNvPr name="TextBox 7" id="7"/>
            <p:cNvSpPr txBox="true"/>
            <p:nvPr/>
          </p:nvSpPr>
          <p:spPr>
            <a:xfrm>
              <a:off x="127000" y="-44450"/>
              <a:ext cx="558800" cy="425450"/>
            </a:xfrm>
            <a:prstGeom prst="rect">
              <a:avLst/>
            </a:prstGeom>
          </p:spPr>
          <p:txBody>
            <a:bodyPr anchor="ctr" rtlCol="false" tIns="50800" lIns="50800" bIns="50800" rIns="50800"/>
            <a:lstStyle/>
            <a:p>
              <a:pPr algn="ctr">
                <a:lnSpc>
                  <a:spcPts val="3000"/>
                </a:lnSpc>
              </a:pPr>
            </a:p>
          </p:txBody>
        </p:sp>
      </p:grpSp>
      <p:sp>
        <p:nvSpPr>
          <p:cNvPr name="TextBox 8" id="8"/>
          <p:cNvSpPr txBox="true"/>
          <p:nvPr/>
        </p:nvSpPr>
        <p:spPr>
          <a:xfrm rot="0">
            <a:off x="7291387" y="6666548"/>
            <a:ext cx="5716443" cy="2591752"/>
          </a:xfrm>
          <a:prstGeom prst="rect">
            <a:avLst/>
          </a:prstGeom>
        </p:spPr>
        <p:txBody>
          <a:bodyPr anchor="t" rtlCol="false" tIns="0" lIns="0" bIns="0" rIns="0">
            <a:spAutoFit/>
          </a:bodyPr>
          <a:lstStyle/>
          <a:p>
            <a:pPr algn="just">
              <a:lnSpc>
                <a:spcPts val="2962"/>
              </a:lnSpc>
            </a:pPr>
            <a:r>
              <a:rPr lang="en-US" sz="1975" i="true" spc="-19">
                <a:solidFill>
                  <a:srgbClr val="D9EDC1"/>
                </a:solidFill>
                <a:latin typeface="Carlito Italics"/>
                <a:ea typeface="Carlito Italics"/>
                <a:cs typeface="Carlito Italics"/>
                <a:sym typeface="Carlito Italics"/>
              </a:rPr>
              <a:t>Observaciones: </a:t>
            </a:r>
          </a:p>
          <a:p>
            <a:pPr algn="just">
              <a:lnSpc>
                <a:spcPts val="2812"/>
              </a:lnSpc>
            </a:pPr>
            <a:r>
              <a:rPr lang="en-US" sz="1875" i="true" spc="-18">
                <a:solidFill>
                  <a:srgbClr val="D9EDC1"/>
                </a:solidFill>
                <a:latin typeface="Carlito Italics"/>
                <a:ea typeface="Carlito Italics"/>
                <a:cs typeface="Carlito Italics"/>
                <a:sym typeface="Carlito Italics"/>
              </a:rPr>
              <a:t>Rombo : socios importadores con mayor volumen de transf.com.: Ukrania / Canada / UK / Russia / EEUU.</a:t>
            </a:r>
          </a:p>
          <a:p>
            <a:pPr algn="just">
              <a:lnSpc>
                <a:spcPts val="2962"/>
              </a:lnSpc>
            </a:pPr>
            <a:r>
              <a:rPr lang="en-US" sz="1975" i="true" spc="-19">
                <a:solidFill>
                  <a:srgbClr val="D9EDC1"/>
                </a:solidFill>
                <a:latin typeface="Carlito Italics"/>
                <a:ea typeface="Carlito Italics"/>
                <a:cs typeface="Carlito Italics"/>
                <a:sym typeface="Carlito Italics"/>
              </a:rPr>
              <a:t>Aunque a priori se pudiera pensar que se trataba de un mercado atomizado, se observa que está concentrado en pocos partners. </a:t>
            </a:r>
          </a:p>
          <a:p>
            <a:pPr algn="just" marL="0" indent="0" lvl="0">
              <a:lnSpc>
                <a:spcPts val="2962"/>
              </a:lnSpc>
            </a:pPr>
          </a:p>
        </p:txBody>
      </p:sp>
      <p:sp>
        <p:nvSpPr>
          <p:cNvPr name="TextBox 9" id="9"/>
          <p:cNvSpPr txBox="true"/>
          <p:nvPr/>
        </p:nvSpPr>
        <p:spPr>
          <a:xfrm rot="0">
            <a:off x="804120" y="2643179"/>
            <a:ext cx="5006641" cy="920750"/>
          </a:xfrm>
          <a:prstGeom prst="rect">
            <a:avLst/>
          </a:prstGeom>
        </p:spPr>
        <p:txBody>
          <a:bodyPr anchor="t" rtlCol="false" tIns="0" lIns="0" bIns="0" rIns="0">
            <a:spAutoFit/>
          </a:bodyPr>
          <a:lstStyle/>
          <a:p>
            <a:pPr algn="l" marL="0" indent="0" lvl="0">
              <a:lnSpc>
                <a:spcPts val="6999"/>
              </a:lnSpc>
            </a:pPr>
            <a:r>
              <a:rPr lang="en-US" sz="6999">
                <a:solidFill>
                  <a:srgbClr val="D9EDC1"/>
                </a:solidFill>
                <a:latin typeface="Radley"/>
                <a:ea typeface="Radley"/>
                <a:cs typeface="Radley"/>
                <a:sym typeface="Radley"/>
              </a:rPr>
              <a:t>Hipótesis II:</a:t>
            </a:r>
          </a:p>
        </p:txBody>
      </p:sp>
      <p:sp>
        <p:nvSpPr>
          <p:cNvPr name="TextBox 10" id="10"/>
          <p:cNvSpPr txBox="true"/>
          <p:nvPr/>
        </p:nvSpPr>
        <p:spPr>
          <a:xfrm rot="0">
            <a:off x="666750" y="552450"/>
            <a:ext cx="5709987" cy="884230"/>
          </a:xfrm>
          <a:prstGeom prst="rect">
            <a:avLst/>
          </a:prstGeom>
        </p:spPr>
        <p:txBody>
          <a:bodyPr anchor="t" rtlCol="false" tIns="0" lIns="0" bIns="0" rIns="0">
            <a:spAutoFit/>
          </a:bodyPr>
          <a:lstStyle/>
          <a:p>
            <a:pPr algn="l" marL="0" indent="0" lvl="0">
              <a:lnSpc>
                <a:spcPts val="3437"/>
              </a:lnSpc>
              <a:spcBef>
                <a:spcPct val="0"/>
              </a:spcBef>
            </a:pPr>
            <a:r>
              <a:rPr lang="en-US" sz="2291" spc="-45">
                <a:solidFill>
                  <a:srgbClr val="D9EDC1"/>
                </a:solidFill>
                <a:latin typeface="Carlito"/>
                <a:ea typeface="Carlito"/>
                <a:cs typeface="Carlito"/>
                <a:sym typeface="Carlito"/>
              </a:rPr>
              <a:t>España </a:t>
            </a:r>
            <a:r>
              <a:rPr lang="en-US" sz="2291" spc="-45">
                <a:solidFill>
                  <a:srgbClr val="D9EDC1"/>
                </a:solidFill>
                <a:latin typeface="Carlito"/>
                <a:ea typeface="Carlito"/>
                <a:cs typeface="Carlito"/>
                <a:sym typeface="Carlito"/>
              </a:rPr>
              <a:t>no es autosuficiente en la producción de materia prima para elaborar el pan.  Entonces...</a:t>
            </a:r>
          </a:p>
        </p:txBody>
      </p:sp>
      <p:sp>
        <p:nvSpPr>
          <p:cNvPr name="TextBox 11" id="11"/>
          <p:cNvSpPr txBox="true"/>
          <p:nvPr/>
        </p:nvSpPr>
        <p:spPr>
          <a:xfrm rot="0">
            <a:off x="666750" y="3734291"/>
            <a:ext cx="5709987" cy="3517584"/>
          </a:xfrm>
          <a:prstGeom prst="rect">
            <a:avLst/>
          </a:prstGeom>
        </p:spPr>
        <p:txBody>
          <a:bodyPr anchor="t" rtlCol="false" tIns="0" lIns="0" bIns="0" rIns="0">
            <a:spAutoFit/>
          </a:bodyPr>
          <a:lstStyle/>
          <a:p>
            <a:pPr algn="just">
              <a:lnSpc>
                <a:spcPts val="5512"/>
              </a:lnSpc>
              <a:spcBef>
                <a:spcPct val="0"/>
              </a:spcBef>
            </a:pPr>
            <a:r>
              <a:rPr lang="en-US" b="true" sz="3674" spc="-73">
                <a:solidFill>
                  <a:srgbClr val="D9EDC1"/>
                </a:solidFill>
                <a:latin typeface="Carlito Bold"/>
                <a:ea typeface="Carlito Bold"/>
                <a:cs typeface="Carlito Bold"/>
                <a:sym typeface="Carlito Bold"/>
              </a:rPr>
              <a:t>¿</a:t>
            </a:r>
            <a:r>
              <a:rPr lang="en-US" b="true" sz="3674" spc="-73">
                <a:solidFill>
                  <a:srgbClr val="D9EDC1"/>
                </a:solidFill>
                <a:latin typeface="Carlito Bold"/>
                <a:ea typeface="Carlito Bold"/>
                <a:cs typeface="Carlito Bold"/>
                <a:sym typeface="Carlito Bold"/>
              </a:rPr>
              <a:t>La inva</a:t>
            </a:r>
            <a:r>
              <a:rPr lang="en-US" b="true" sz="3674" spc="-73">
                <a:solidFill>
                  <a:srgbClr val="D9EDC1"/>
                </a:solidFill>
                <a:latin typeface="Carlito Bold"/>
                <a:ea typeface="Carlito Bold"/>
                <a:cs typeface="Carlito Bold"/>
                <a:sym typeface="Carlito Bold"/>
              </a:rPr>
              <a:t>sión de Rusia ha tenido un impacto directo en las importaciones y, consecuéntemente en el precio de la materia prima? </a:t>
            </a:r>
          </a:p>
        </p:txBody>
      </p:sp>
      <p:sp>
        <p:nvSpPr>
          <p:cNvPr name="TextBox 12" id="12"/>
          <p:cNvSpPr txBox="true"/>
          <p:nvPr/>
        </p:nvSpPr>
        <p:spPr>
          <a:xfrm rot="0">
            <a:off x="666750" y="7742873"/>
            <a:ext cx="5709987" cy="884230"/>
          </a:xfrm>
          <a:prstGeom prst="rect">
            <a:avLst/>
          </a:prstGeom>
        </p:spPr>
        <p:txBody>
          <a:bodyPr anchor="t" rtlCol="false" tIns="0" lIns="0" bIns="0" rIns="0">
            <a:spAutoFit/>
          </a:bodyPr>
          <a:lstStyle/>
          <a:p>
            <a:pPr algn="l" marL="0" indent="0" lvl="0">
              <a:lnSpc>
                <a:spcPts val="3437"/>
              </a:lnSpc>
              <a:spcBef>
                <a:spcPct val="0"/>
              </a:spcBef>
            </a:pPr>
            <a:r>
              <a:rPr lang="en-US" sz="2291" spc="-45">
                <a:solidFill>
                  <a:srgbClr val="D9EDC1"/>
                </a:solidFill>
                <a:latin typeface="Carlito"/>
                <a:ea typeface="Carlito"/>
                <a:cs typeface="Carlito"/>
                <a:sym typeface="Carlito"/>
              </a:rPr>
              <a:t>Revisemos el origen de las importaciones</a:t>
            </a:r>
          </a:p>
          <a:p>
            <a:pPr algn="l" marL="0" indent="0" lvl="0">
              <a:lnSpc>
                <a:spcPts val="343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E4D26"/>
        </a:solidFill>
      </p:bgPr>
    </p:bg>
    <p:spTree>
      <p:nvGrpSpPr>
        <p:cNvPr id="1" name=""/>
        <p:cNvGrpSpPr/>
        <p:nvPr/>
      </p:nvGrpSpPr>
      <p:grpSpPr>
        <a:xfrm>
          <a:off x="0" y="0"/>
          <a:ext cx="0" cy="0"/>
          <a:chOff x="0" y="0"/>
          <a:chExt cx="0" cy="0"/>
        </a:xfrm>
      </p:grpSpPr>
      <p:sp>
        <p:nvSpPr>
          <p:cNvPr name="AutoShape 2" id="2"/>
          <p:cNvSpPr/>
          <p:nvPr/>
        </p:nvSpPr>
        <p:spPr>
          <a:xfrm>
            <a:off x="6834188" y="666750"/>
            <a:ext cx="0" cy="8953500"/>
          </a:xfrm>
          <a:prstGeom prst="line">
            <a:avLst/>
          </a:prstGeom>
          <a:ln cap="flat" w="19050">
            <a:solidFill>
              <a:srgbClr val="D9EDC1"/>
            </a:solidFill>
            <a:prstDash val="solid"/>
            <a:headEnd type="none" len="sm" w="sm"/>
            <a:tailEnd type="none" len="sm" w="sm"/>
          </a:ln>
        </p:spPr>
      </p:sp>
      <p:sp>
        <p:nvSpPr>
          <p:cNvPr name="Freeform 3" id="3"/>
          <p:cNvSpPr/>
          <p:nvPr/>
        </p:nvSpPr>
        <p:spPr>
          <a:xfrm flipH="false" flipV="false" rot="0">
            <a:off x="7071590" y="666750"/>
            <a:ext cx="10800090" cy="5359545"/>
          </a:xfrm>
          <a:custGeom>
            <a:avLst/>
            <a:gdLst/>
            <a:ahLst/>
            <a:cxnLst/>
            <a:rect r="r" b="b" t="t" l="l"/>
            <a:pathLst>
              <a:path h="5359545" w="10800090">
                <a:moveTo>
                  <a:pt x="0" y="0"/>
                </a:moveTo>
                <a:lnTo>
                  <a:pt x="10800091" y="0"/>
                </a:lnTo>
                <a:lnTo>
                  <a:pt x="10800091" y="5359545"/>
                </a:lnTo>
                <a:lnTo>
                  <a:pt x="0" y="5359545"/>
                </a:lnTo>
                <a:lnTo>
                  <a:pt x="0" y="0"/>
                </a:lnTo>
                <a:close/>
              </a:path>
            </a:pathLst>
          </a:custGeom>
          <a:blipFill>
            <a:blip r:embed="rId2"/>
            <a:stretch>
              <a:fillRect l="0" t="0" r="0" b="0"/>
            </a:stretch>
          </a:blipFill>
        </p:spPr>
      </p:sp>
      <p:sp>
        <p:nvSpPr>
          <p:cNvPr name="Freeform 4" id="4"/>
          <p:cNvSpPr/>
          <p:nvPr/>
        </p:nvSpPr>
        <p:spPr>
          <a:xfrm flipH="false" flipV="false" rot="0">
            <a:off x="271758" y="6711017"/>
            <a:ext cx="7202389" cy="2292312"/>
          </a:xfrm>
          <a:custGeom>
            <a:avLst/>
            <a:gdLst/>
            <a:ahLst/>
            <a:cxnLst/>
            <a:rect r="r" b="b" t="t" l="l"/>
            <a:pathLst>
              <a:path h="2292312" w="7202389">
                <a:moveTo>
                  <a:pt x="0" y="0"/>
                </a:moveTo>
                <a:lnTo>
                  <a:pt x="7202389" y="0"/>
                </a:lnTo>
                <a:lnTo>
                  <a:pt x="7202389" y="2292312"/>
                </a:lnTo>
                <a:lnTo>
                  <a:pt x="0" y="2292312"/>
                </a:lnTo>
                <a:lnTo>
                  <a:pt x="0" y="0"/>
                </a:lnTo>
                <a:close/>
              </a:path>
            </a:pathLst>
          </a:custGeom>
          <a:blipFill>
            <a:blip r:embed="rId3"/>
            <a:stretch>
              <a:fillRect l="0" t="0" r="0" b="0"/>
            </a:stretch>
          </a:blipFill>
        </p:spPr>
      </p:sp>
      <p:sp>
        <p:nvSpPr>
          <p:cNvPr name="TextBox 5" id="5"/>
          <p:cNvSpPr txBox="true"/>
          <p:nvPr/>
        </p:nvSpPr>
        <p:spPr>
          <a:xfrm rot="0">
            <a:off x="7599122" y="6379845"/>
            <a:ext cx="10272559" cy="1829752"/>
          </a:xfrm>
          <a:prstGeom prst="rect">
            <a:avLst/>
          </a:prstGeom>
        </p:spPr>
        <p:txBody>
          <a:bodyPr anchor="t" rtlCol="false" tIns="0" lIns="0" bIns="0" rIns="0">
            <a:spAutoFit/>
          </a:bodyPr>
          <a:lstStyle/>
          <a:p>
            <a:pPr algn="just">
              <a:lnSpc>
                <a:spcPts val="2962"/>
              </a:lnSpc>
            </a:pPr>
            <a:r>
              <a:rPr lang="en-US" sz="1975" i="true" spc="-19">
                <a:solidFill>
                  <a:srgbClr val="D9EDC1"/>
                </a:solidFill>
                <a:latin typeface="Carlito Italics"/>
                <a:ea typeface="Carlito Italics"/>
                <a:cs typeface="Carlito Italics"/>
                <a:sym typeface="Carlito Italics"/>
              </a:rPr>
              <a:t>Observaciones: </a:t>
            </a:r>
          </a:p>
          <a:p>
            <a:pPr algn="just">
              <a:lnSpc>
                <a:spcPts val="2812"/>
              </a:lnSpc>
            </a:pPr>
            <a:r>
              <a:rPr lang="en-US" sz="1875" i="true" spc="-18">
                <a:solidFill>
                  <a:srgbClr val="D9EDC1"/>
                </a:solidFill>
                <a:latin typeface="Carlito Italics"/>
                <a:ea typeface="Carlito Italics"/>
                <a:cs typeface="Carlito Italics"/>
                <a:sym typeface="Carlito Italics"/>
              </a:rPr>
              <a:t>Enfoque en volumen de importaciones =&gt; 100mil toneladas  [+] resalte color importaciones Ucrania.</a:t>
            </a:r>
          </a:p>
          <a:p>
            <a:pPr algn="just">
              <a:lnSpc>
                <a:spcPts val="2812"/>
              </a:lnSpc>
            </a:pPr>
            <a:r>
              <a:rPr lang="en-US" sz="1875" i="true" spc="-18">
                <a:solidFill>
                  <a:srgbClr val="D9EDC1"/>
                </a:solidFill>
                <a:latin typeface="Carlito Italics"/>
                <a:ea typeface="Carlito Italics"/>
                <a:cs typeface="Carlito Italics"/>
                <a:sym typeface="Carlito Italics"/>
              </a:rPr>
              <a:t>Concentración y dependencia de las importaciones de Ucrania (Ucrania = “El Granero de EU”). </a:t>
            </a:r>
          </a:p>
          <a:p>
            <a:pPr algn="just">
              <a:lnSpc>
                <a:spcPts val="2812"/>
              </a:lnSpc>
            </a:pPr>
            <a:r>
              <a:rPr lang="en-US" sz="1875" i="true" spc="-18">
                <a:solidFill>
                  <a:srgbClr val="D9EDC1"/>
                </a:solidFill>
                <a:latin typeface="Carlito Italics"/>
                <a:ea typeface="Carlito Italics"/>
                <a:cs typeface="Carlito Italics"/>
                <a:sym typeface="Carlito Italics"/>
              </a:rPr>
              <a:t>A priori, la producción y capacidad exportadora de Ucrania no se ha visto afectada por la invasión. </a:t>
            </a:r>
          </a:p>
          <a:p>
            <a:pPr algn="just" marL="0" indent="0" lvl="0">
              <a:lnSpc>
                <a:spcPts val="2962"/>
              </a:lnSpc>
            </a:pPr>
          </a:p>
        </p:txBody>
      </p:sp>
      <p:sp>
        <p:nvSpPr>
          <p:cNvPr name="TextBox 6" id="6"/>
          <p:cNvSpPr txBox="true"/>
          <p:nvPr/>
        </p:nvSpPr>
        <p:spPr>
          <a:xfrm rot="0">
            <a:off x="666750" y="809625"/>
            <a:ext cx="5006641" cy="920750"/>
          </a:xfrm>
          <a:prstGeom prst="rect">
            <a:avLst/>
          </a:prstGeom>
        </p:spPr>
        <p:txBody>
          <a:bodyPr anchor="t" rtlCol="false" tIns="0" lIns="0" bIns="0" rIns="0">
            <a:spAutoFit/>
          </a:bodyPr>
          <a:lstStyle/>
          <a:p>
            <a:pPr algn="l" marL="0" indent="0" lvl="0">
              <a:lnSpc>
                <a:spcPts val="6999"/>
              </a:lnSpc>
            </a:pPr>
            <a:r>
              <a:rPr lang="en-US" sz="6999">
                <a:solidFill>
                  <a:srgbClr val="D9EDC1"/>
                </a:solidFill>
                <a:latin typeface="Radley"/>
                <a:ea typeface="Radley"/>
                <a:cs typeface="Radley"/>
                <a:sym typeface="Radley"/>
              </a:rPr>
              <a:t>Hipótesis II:</a:t>
            </a:r>
          </a:p>
        </p:txBody>
      </p:sp>
      <p:sp>
        <p:nvSpPr>
          <p:cNvPr name="TextBox 7" id="7"/>
          <p:cNvSpPr txBox="true"/>
          <p:nvPr/>
        </p:nvSpPr>
        <p:spPr>
          <a:xfrm rot="0">
            <a:off x="619376" y="2012157"/>
            <a:ext cx="5709987" cy="3517584"/>
          </a:xfrm>
          <a:prstGeom prst="rect">
            <a:avLst/>
          </a:prstGeom>
        </p:spPr>
        <p:txBody>
          <a:bodyPr anchor="t" rtlCol="false" tIns="0" lIns="0" bIns="0" rIns="0">
            <a:spAutoFit/>
          </a:bodyPr>
          <a:lstStyle/>
          <a:p>
            <a:pPr algn="just">
              <a:lnSpc>
                <a:spcPts val="5512"/>
              </a:lnSpc>
              <a:spcBef>
                <a:spcPct val="0"/>
              </a:spcBef>
            </a:pPr>
            <a:r>
              <a:rPr lang="en-US" b="true" sz="3674" spc="-73">
                <a:solidFill>
                  <a:srgbClr val="D9EDC1"/>
                </a:solidFill>
                <a:latin typeface="Carlito Bold"/>
                <a:ea typeface="Carlito Bold"/>
                <a:cs typeface="Carlito Bold"/>
                <a:sym typeface="Carlito Bold"/>
              </a:rPr>
              <a:t>¿</a:t>
            </a:r>
            <a:r>
              <a:rPr lang="en-US" b="true" sz="3674" spc="-73">
                <a:solidFill>
                  <a:srgbClr val="D9EDC1"/>
                </a:solidFill>
                <a:latin typeface="Carlito Bold"/>
                <a:ea typeface="Carlito Bold"/>
                <a:cs typeface="Carlito Bold"/>
                <a:sym typeface="Carlito Bold"/>
              </a:rPr>
              <a:t>La inva</a:t>
            </a:r>
            <a:r>
              <a:rPr lang="en-US" b="true" sz="3674" spc="-73">
                <a:solidFill>
                  <a:srgbClr val="D9EDC1"/>
                </a:solidFill>
                <a:latin typeface="Carlito Bold"/>
                <a:ea typeface="Carlito Bold"/>
                <a:cs typeface="Carlito Bold"/>
                <a:sym typeface="Carlito Bold"/>
              </a:rPr>
              <a:t>sión de Rusia ha tenido un impacto directo en las importaciones y, consecuéntemente en el precio de la materia prima? </a:t>
            </a:r>
          </a:p>
        </p:txBody>
      </p:sp>
      <p:sp>
        <p:nvSpPr>
          <p:cNvPr name="Freeform 8" id="8"/>
          <p:cNvSpPr/>
          <p:nvPr/>
        </p:nvSpPr>
        <p:spPr>
          <a:xfrm flipH="false" flipV="false" rot="0">
            <a:off x="5670229" y="748271"/>
            <a:ext cx="925833" cy="900583"/>
          </a:xfrm>
          <a:custGeom>
            <a:avLst/>
            <a:gdLst/>
            <a:ahLst/>
            <a:cxnLst/>
            <a:rect r="r" b="b" t="t" l="l"/>
            <a:pathLst>
              <a:path h="900583" w="925833">
                <a:moveTo>
                  <a:pt x="0" y="0"/>
                </a:moveTo>
                <a:lnTo>
                  <a:pt x="925833" y="0"/>
                </a:lnTo>
                <a:lnTo>
                  <a:pt x="925833" y="900583"/>
                </a:lnTo>
                <a:lnTo>
                  <a:pt x="0" y="9005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Presentación - Evolución Alcista</dc:description>
  <dc:identifier>DAG4lwbUwTU</dc:identifier>
  <dcterms:modified xsi:type="dcterms:W3CDTF">2011-08-01T06:04:30Z</dcterms:modified>
  <cp:revision>1</cp:revision>
  <dc:title>Proyecto_EDA_11.25</dc:title>
</cp:coreProperties>
</file>